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64" r:id="rId4"/>
  </p:sldMasterIdLst>
  <p:notesMasterIdLst>
    <p:notesMasterId r:id="rId23"/>
  </p:notesMasterIdLst>
  <p:sldIdLst>
    <p:sldId id="1234" r:id="rId5"/>
    <p:sldId id="1274" r:id="rId6"/>
    <p:sldId id="1289" r:id="rId7"/>
    <p:sldId id="1279" r:id="rId8"/>
    <p:sldId id="1290" r:id="rId9"/>
    <p:sldId id="1295" r:id="rId10"/>
    <p:sldId id="1268" r:id="rId11"/>
    <p:sldId id="1292" r:id="rId12"/>
    <p:sldId id="1296" r:id="rId13"/>
    <p:sldId id="1293" r:id="rId14"/>
    <p:sldId id="1294" r:id="rId15"/>
    <p:sldId id="1297" r:id="rId16"/>
    <p:sldId id="1300" r:id="rId17"/>
    <p:sldId id="1298" r:id="rId18"/>
    <p:sldId id="1299" r:id="rId19"/>
    <p:sldId id="1280" r:id="rId20"/>
    <p:sldId id="1272" r:id="rId21"/>
    <p:sldId id="1263" r:id="rId22"/>
  </p:sldIdLst>
  <p:sldSz cx="12192000" cy="6858000"/>
  <p:notesSz cx="6858000" cy="9144000"/>
  <p:embeddedFontLs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Proxima Nova Black" panose="02000506030000020004" pitchFamily="2" charset="0"/>
      <p:bold r:id="rId28"/>
    </p:embeddedFont>
  </p:embeddedFontLst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96E5471-6347-9F6E-021B-0DB2AB58952A}" name="Julia Shlenchak" initials="JS" userId="S::yshle@softserveinc.com::92163e85-8245-4876-a33e-c782bd4680c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3493"/>
    <a:srgbClr val="863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B561DBEF-3D99-F047-89BD-13EE4E052119}" type="datetimeFigureOut">
              <a:rPr lang="en-UA" smtClean="0"/>
              <a:pPr/>
              <a:t>22.04.2023</a:t>
            </a:fld>
            <a:endParaRPr lang="en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D57C067D-810B-F245-B1B1-0063E1ADD959}" type="slidenum">
              <a:rPr lang="en-UA" smtClean="0"/>
              <a:pPr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167843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-Slide_Gradient">
    <p:bg>
      <p:bgPr>
        <a:gradFill>
          <a:gsLst>
            <a:gs pos="65000">
              <a:srgbClr val="007E3F"/>
            </a:gs>
            <a:gs pos="0">
              <a:srgbClr val="003D26"/>
            </a:gs>
            <a:gs pos="97000">
              <a:srgbClr val="00BE58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A6E2E15-5DEB-3462-DF74-4B9C8A376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t="-1302" r="-400" b="50000"/>
          <a:stretch/>
        </p:blipFill>
        <p:spPr>
          <a:xfrm>
            <a:off x="6443329" y="5288949"/>
            <a:ext cx="3467100" cy="15690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1AFBE5-0E11-8CCF-D269-958FFF6459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70" r="39479"/>
          <a:stretch/>
        </p:blipFill>
        <p:spPr>
          <a:xfrm>
            <a:off x="10543759" y="3272682"/>
            <a:ext cx="1648242" cy="2135374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393290" y="6230885"/>
            <a:ext cx="3467100" cy="29527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by Speaker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1FAA2BB-C7F2-4D55-BA16-ED2D852318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6991" y="6330554"/>
            <a:ext cx="1133169" cy="195606"/>
          </a:xfrm>
          <a:prstGeom prst="rect">
            <a:avLst/>
          </a:prstGeom>
        </p:spPr>
      </p:pic>
      <p:sp>
        <p:nvSpPr>
          <p:cNvPr id="5" name="Title 8">
            <a:extLst>
              <a:ext uri="{FF2B5EF4-FFF2-40B4-BE49-F238E27FC236}">
                <a16:creationId xmlns:a16="http://schemas.microsoft.com/office/drawing/2014/main" id="{79C7BEF4-4758-2F9F-1649-AD4AB5A09A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08483" y="142326"/>
            <a:ext cx="11466870" cy="4948880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lnSpc>
                <a:spcPct val="60000"/>
              </a:lnSpc>
              <a:defRPr sz="15000" cap="all" baseline="0">
                <a:solidFill>
                  <a:schemeClr val="tx1"/>
                </a:solidFill>
                <a:latin typeface="Proxima Nova Black" panose="02000506030000020004" pitchFamily="50" charset="0"/>
              </a:defRPr>
            </a:lvl1pPr>
          </a:lstStyle>
          <a:p>
            <a:r>
              <a:rPr lang="en-US" dirty="0"/>
              <a:t>TITLE</a:t>
            </a:r>
            <a:br>
              <a:rPr lang="uk-UA" dirty="0"/>
            </a:br>
            <a:r>
              <a:rPr lang="en-US" dirty="0"/>
              <a:t>TO</a:t>
            </a:r>
            <a:r>
              <a:rPr lang="uk-UA" dirty="0"/>
              <a:t> </a:t>
            </a:r>
            <a:r>
              <a:rPr lang="en-US" dirty="0"/>
              <a:t>BE</a:t>
            </a:r>
            <a:r>
              <a:rPr lang="uk-UA" dirty="0"/>
              <a:t> </a:t>
            </a:r>
            <a:r>
              <a:rPr lang="en-US" dirty="0"/>
              <a:t>CAPI</a:t>
            </a:r>
            <a:br>
              <a:rPr lang="uk-UA" dirty="0"/>
            </a:br>
            <a:r>
              <a:rPr lang="en-US" dirty="0"/>
              <a:t>TALIZED</a:t>
            </a:r>
          </a:p>
        </p:txBody>
      </p:sp>
    </p:spTree>
    <p:extLst>
      <p:ext uri="{BB962C8B-B14F-4D97-AF65-F5344CB8AC3E}">
        <p14:creationId xmlns:p14="http://schemas.microsoft.com/office/powerpoint/2010/main" val="3847155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lide_ThreeColum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DDF5AB6-195E-47F9-91E3-98E599C01E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1840" y="1258529"/>
            <a:ext cx="3364387" cy="4913670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17E6300-DEB1-419C-B4FA-6F14E10E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576" y="1258529"/>
            <a:ext cx="3364387" cy="4913670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0FBCB46-2988-4FE6-888B-C633165B24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47313" y="1258529"/>
            <a:ext cx="3371762" cy="4913670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B079DE-F0F8-F2E5-E2D7-BA08E596C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840" y="326223"/>
            <a:ext cx="11487235" cy="565351"/>
          </a:xfrm>
          <a:prstGeom prst="rect">
            <a:avLst/>
          </a:prstGeom>
        </p:spPr>
        <p:txBody>
          <a:bodyPr lIns="0"/>
          <a:lstStyle>
            <a:lvl1pPr>
              <a:lnSpc>
                <a:spcPct val="70000"/>
              </a:lnSpc>
              <a:defRPr sz="3600" cap="all" baseline="0">
                <a:gradFill>
                  <a:gsLst>
                    <a:gs pos="65000">
                      <a:srgbClr val="007E3F"/>
                    </a:gs>
                    <a:gs pos="0">
                      <a:srgbClr val="003D26"/>
                    </a:gs>
                    <a:gs pos="97000">
                      <a:srgbClr val="00BE58"/>
                    </a:gs>
                  </a:gsLst>
                  <a:path path="circle">
                    <a:fillToRect l="100000" t="100000"/>
                  </a:path>
                </a:gradFill>
                <a:latin typeface="Proxima Nova Black" panose="02000506030000020004" pitchFamily="50" charset="0"/>
              </a:defRPr>
            </a:lvl1pPr>
          </a:lstStyle>
          <a:p>
            <a:r>
              <a:rPr lang="en-US" dirty="0"/>
              <a:t>TITLE TO BE CAPITALIZED</a:t>
            </a:r>
          </a:p>
        </p:txBody>
      </p:sp>
    </p:spTree>
    <p:extLst>
      <p:ext uri="{BB962C8B-B14F-4D97-AF65-F5344CB8AC3E}">
        <p14:creationId xmlns:p14="http://schemas.microsoft.com/office/powerpoint/2010/main" val="3959851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Slide_FourColum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DDF5AB6-195E-47F9-91E3-98E599C01E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1841" y="1258529"/>
            <a:ext cx="2600046" cy="4913670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0530C5B-14A8-B092-D7E7-DAC7633428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94237" y="1258529"/>
            <a:ext cx="2600046" cy="4913670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EB28597-5B0B-9BBE-7486-915097AD07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6633" y="1258529"/>
            <a:ext cx="2600046" cy="4913670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E773281-0773-D819-CA22-4D12155D55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19030" y="1258529"/>
            <a:ext cx="2600046" cy="4913670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963EA-6D01-6897-5695-ECA47A388E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840" y="326223"/>
            <a:ext cx="11487235" cy="565351"/>
          </a:xfrm>
          <a:prstGeom prst="rect">
            <a:avLst/>
          </a:prstGeom>
        </p:spPr>
        <p:txBody>
          <a:bodyPr lIns="0"/>
          <a:lstStyle>
            <a:lvl1pPr>
              <a:lnSpc>
                <a:spcPct val="70000"/>
              </a:lnSpc>
              <a:defRPr sz="3600" cap="all" baseline="0">
                <a:gradFill>
                  <a:gsLst>
                    <a:gs pos="65000">
                      <a:srgbClr val="007E3F"/>
                    </a:gs>
                    <a:gs pos="0">
                      <a:srgbClr val="003D26"/>
                    </a:gs>
                    <a:gs pos="97000">
                      <a:srgbClr val="00BE58"/>
                    </a:gs>
                  </a:gsLst>
                  <a:path path="circle">
                    <a:fillToRect l="100000" t="100000"/>
                  </a:path>
                </a:gradFill>
                <a:latin typeface="Proxima Nova Black" panose="02000506030000020004" pitchFamily="50" charset="0"/>
              </a:defRPr>
            </a:lvl1pPr>
          </a:lstStyle>
          <a:p>
            <a:r>
              <a:rPr lang="en-US" dirty="0"/>
              <a:t>TITLE TO BE CAPITALIZED</a:t>
            </a:r>
          </a:p>
        </p:txBody>
      </p:sp>
    </p:spTree>
    <p:extLst>
      <p:ext uri="{BB962C8B-B14F-4D97-AF65-F5344CB8AC3E}">
        <p14:creationId xmlns:p14="http://schemas.microsoft.com/office/powerpoint/2010/main" val="2975355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lide_TwoColumns+Sub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DDF5AB6-195E-47F9-91E3-98E599C01E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1840" y="2008428"/>
            <a:ext cx="5378245" cy="4163770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17E6300-DEB1-419C-B4FA-6F14E10E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831" y="2008428"/>
            <a:ext cx="5378244" cy="4163770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F5A1D9-A6EC-DDD2-B2C5-EF541A4CBE9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1703" y="1264121"/>
            <a:ext cx="11487235" cy="482600"/>
          </a:xfrm>
          <a:prstGeom prst="rect">
            <a:avLst/>
          </a:prstGeom>
          <a:gradFill>
            <a:gsLst>
              <a:gs pos="65000">
                <a:srgbClr val="007E3F"/>
              </a:gs>
              <a:gs pos="0">
                <a:srgbClr val="003D26"/>
              </a:gs>
              <a:gs pos="97000">
                <a:srgbClr val="00BE58"/>
              </a:gs>
            </a:gsLst>
            <a:path path="circle">
              <a:fillToRect l="100000" t="100000"/>
            </a:path>
          </a:gradFill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Sub-Title</a:t>
            </a:r>
            <a:endParaRPr lang="en-U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B6ABC0-6FF8-B70B-E5A8-1B87DA9F5D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840" y="326223"/>
            <a:ext cx="11487235" cy="565351"/>
          </a:xfrm>
          <a:prstGeom prst="rect">
            <a:avLst/>
          </a:prstGeom>
        </p:spPr>
        <p:txBody>
          <a:bodyPr lIns="0"/>
          <a:lstStyle>
            <a:lvl1pPr>
              <a:lnSpc>
                <a:spcPct val="70000"/>
              </a:lnSpc>
              <a:defRPr sz="3600" cap="all" baseline="0">
                <a:gradFill>
                  <a:gsLst>
                    <a:gs pos="65000">
                      <a:srgbClr val="007E3F"/>
                    </a:gs>
                    <a:gs pos="0">
                      <a:srgbClr val="003D26"/>
                    </a:gs>
                    <a:gs pos="97000">
                      <a:srgbClr val="00BE58"/>
                    </a:gs>
                  </a:gsLst>
                  <a:path path="circle">
                    <a:fillToRect l="100000" t="100000"/>
                  </a:path>
                </a:gradFill>
                <a:latin typeface="Proxima Nova Black" panose="02000506030000020004" pitchFamily="50" charset="0"/>
              </a:defRPr>
            </a:lvl1pPr>
          </a:lstStyle>
          <a:p>
            <a:r>
              <a:rPr lang="en-US" dirty="0"/>
              <a:t>TITLE TO BE CAPITALIZED</a:t>
            </a:r>
          </a:p>
        </p:txBody>
      </p:sp>
    </p:spTree>
    <p:extLst>
      <p:ext uri="{BB962C8B-B14F-4D97-AF65-F5344CB8AC3E}">
        <p14:creationId xmlns:p14="http://schemas.microsoft.com/office/powerpoint/2010/main" val="3795597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lide_ThreeColumns+Sub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E773281-0773-D819-CA22-4D12155D55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4629" y="1993900"/>
            <a:ext cx="3514447" cy="4178298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435D720-AE6D-047C-920B-45AF3F8B6AD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04630" y="1193353"/>
            <a:ext cx="3514446" cy="591904"/>
          </a:xfrm>
          <a:prstGeom prst="rect">
            <a:avLst/>
          </a:prstGeom>
          <a:gradFill>
            <a:gsLst>
              <a:gs pos="65000">
                <a:srgbClr val="007E3F"/>
              </a:gs>
              <a:gs pos="0">
                <a:srgbClr val="003D26"/>
              </a:gs>
              <a:gs pos="97000">
                <a:srgbClr val="00BE58"/>
              </a:gs>
            </a:gsLst>
            <a:path path="circle">
              <a:fillToRect l="100000" t="100000"/>
            </a:path>
          </a:gradFill>
        </p:spPr>
        <p:txBody>
          <a:bodyPr anchor="ctr" anchorCtr="0"/>
          <a:lstStyle>
            <a:lvl1pPr marL="0" indent="0" algn="ctr">
              <a:buNone/>
              <a:defRPr sz="1800" b="1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Column 3</a:t>
            </a:r>
            <a:endParaRPr lang="en-UA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91C3ED4-C0D1-7728-508E-0EDF16CC40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1841" y="1993900"/>
            <a:ext cx="3514446" cy="4178298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8CC7C9C-84BF-406F-95A3-78164B5795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841" y="1193353"/>
            <a:ext cx="3514445" cy="591904"/>
          </a:xfrm>
          <a:prstGeom prst="rect">
            <a:avLst/>
          </a:prstGeom>
          <a:gradFill>
            <a:gsLst>
              <a:gs pos="65000">
                <a:srgbClr val="007E3F"/>
              </a:gs>
              <a:gs pos="0">
                <a:srgbClr val="003D26"/>
              </a:gs>
              <a:gs pos="97000">
                <a:srgbClr val="00BE58"/>
              </a:gs>
            </a:gsLst>
            <a:path path="circle">
              <a:fillToRect l="100000" t="100000"/>
            </a:path>
          </a:gradFill>
        </p:spPr>
        <p:txBody>
          <a:bodyPr anchor="ctr" anchorCtr="0"/>
          <a:lstStyle>
            <a:lvl1pPr marL="0" indent="0" algn="ctr">
              <a:buNone/>
              <a:defRPr sz="1800" b="1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Column 1</a:t>
            </a:r>
            <a:endParaRPr lang="en-UA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ACD2C27-A636-2147-267B-568FE81430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233" y="1993900"/>
            <a:ext cx="3514447" cy="4178298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D8AED5A-5084-9AD8-873A-CE15E0D76BC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18234" y="1193353"/>
            <a:ext cx="3514446" cy="591904"/>
          </a:xfrm>
          <a:prstGeom prst="rect">
            <a:avLst/>
          </a:prstGeom>
          <a:gradFill>
            <a:gsLst>
              <a:gs pos="65000">
                <a:srgbClr val="007E3F"/>
              </a:gs>
              <a:gs pos="0">
                <a:srgbClr val="003D26"/>
              </a:gs>
              <a:gs pos="97000">
                <a:srgbClr val="00BE58"/>
              </a:gs>
            </a:gsLst>
            <a:path path="circle">
              <a:fillToRect l="100000" t="100000"/>
            </a:path>
          </a:gradFill>
        </p:spPr>
        <p:txBody>
          <a:bodyPr anchor="ctr" anchorCtr="0"/>
          <a:lstStyle>
            <a:lvl1pPr marL="0" indent="0" algn="ctr">
              <a:buNone/>
              <a:defRPr sz="1800" b="1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Column 2</a:t>
            </a:r>
            <a:endParaRPr lang="en-U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B44B7-2C62-8F91-E659-34A78A21F6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840" y="326223"/>
            <a:ext cx="11487235" cy="565351"/>
          </a:xfrm>
          <a:prstGeom prst="rect">
            <a:avLst/>
          </a:prstGeom>
        </p:spPr>
        <p:txBody>
          <a:bodyPr lIns="0"/>
          <a:lstStyle>
            <a:lvl1pPr>
              <a:lnSpc>
                <a:spcPct val="70000"/>
              </a:lnSpc>
              <a:defRPr sz="3600" cap="all" baseline="0">
                <a:gradFill>
                  <a:gsLst>
                    <a:gs pos="65000">
                      <a:srgbClr val="007E3F"/>
                    </a:gs>
                    <a:gs pos="0">
                      <a:srgbClr val="003D26"/>
                    </a:gs>
                    <a:gs pos="97000">
                      <a:srgbClr val="00BE58"/>
                    </a:gs>
                  </a:gsLst>
                  <a:path path="circle">
                    <a:fillToRect l="100000" t="100000"/>
                  </a:path>
                </a:gradFill>
                <a:latin typeface="Proxima Nova Black" panose="02000506030000020004" pitchFamily="50" charset="0"/>
              </a:defRPr>
            </a:lvl1pPr>
          </a:lstStyle>
          <a:p>
            <a:r>
              <a:rPr lang="en-US" dirty="0"/>
              <a:t>TITLE TO BE CAPITALIZED</a:t>
            </a:r>
          </a:p>
        </p:txBody>
      </p:sp>
    </p:spTree>
    <p:extLst>
      <p:ext uri="{BB962C8B-B14F-4D97-AF65-F5344CB8AC3E}">
        <p14:creationId xmlns:p14="http://schemas.microsoft.com/office/powerpoint/2010/main" val="2245374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lide_FourColumns+Sub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DDF5AB6-195E-47F9-91E3-98E599C01E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1841" y="2044700"/>
            <a:ext cx="2600046" cy="4127498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0530C5B-14A8-B092-D7E7-DAC7633428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94237" y="2044700"/>
            <a:ext cx="2600046" cy="4127498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EB28597-5B0B-9BBE-7486-915097AD07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6633" y="2044700"/>
            <a:ext cx="2600046" cy="4127498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E773281-0773-D819-CA22-4D12155D55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19030" y="2044700"/>
            <a:ext cx="2600046" cy="4127498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B4B77A1-DF91-ECAA-7F60-46EF7A0EE6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839" y="1196821"/>
            <a:ext cx="2600045" cy="591904"/>
          </a:xfrm>
          <a:prstGeom prst="rect">
            <a:avLst/>
          </a:prstGeom>
          <a:gradFill>
            <a:gsLst>
              <a:gs pos="65000">
                <a:srgbClr val="007E3F"/>
              </a:gs>
              <a:gs pos="0">
                <a:srgbClr val="003D26"/>
              </a:gs>
              <a:gs pos="97000">
                <a:srgbClr val="00BE58"/>
              </a:gs>
            </a:gsLst>
            <a:path path="circle">
              <a:fillToRect l="100000" t="100000"/>
            </a:path>
          </a:gradFill>
        </p:spPr>
        <p:txBody>
          <a:bodyPr anchor="ctr" anchorCtr="0"/>
          <a:lstStyle>
            <a:lvl1pPr marL="0" indent="0" algn="ctr">
              <a:buNone/>
              <a:defRPr sz="18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Column 1</a:t>
            </a:r>
            <a:endParaRPr lang="en-UA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BED9945-5F38-38C7-246C-44E06CDB04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4237" y="1196821"/>
            <a:ext cx="2600045" cy="591904"/>
          </a:xfrm>
          <a:prstGeom prst="rect">
            <a:avLst/>
          </a:prstGeom>
          <a:gradFill>
            <a:gsLst>
              <a:gs pos="65000">
                <a:srgbClr val="007E3F"/>
              </a:gs>
              <a:gs pos="0">
                <a:srgbClr val="003D26"/>
              </a:gs>
              <a:gs pos="97000">
                <a:srgbClr val="00BE58"/>
              </a:gs>
            </a:gsLst>
            <a:path path="circle">
              <a:fillToRect l="100000" t="100000"/>
            </a:path>
          </a:gradFill>
        </p:spPr>
        <p:txBody>
          <a:bodyPr anchor="ctr" anchorCtr="0"/>
          <a:lstStyle>
            <a:lvl1pPr marL="0" indent="0" algn="ctr">
              <a:buNone/>
              <a:defRPr sz="18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Column 2</a:t>
            </a:r>
            <a:endParaRPr lang="en-UA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794BB98-5A84-FE20-D6A2-90E194D29C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6633" y="1196821"/>
            <a:ext cx="2600045" cy="591904"/>
          </a:xfrm>
          <a:prstGeom prst="rect">
            <a:avLst/>
          </a:prstGeom>
          <a:gradFill>
            <a:gsLst>
              <a:gs pos="65000">
                <a:srgbClr val="007E3F"/>
              </a:gs>
              <a:gs pos="0">
                <a:srgbClr val="003D26"/>
              </a:gs>
              <a:gs pos="97000">
                <a:srgbClr val="00BE58"/>
              </a:gs>
            </a:gsLst>
            <a:path path="circle">
              <a:fillToRect l="100000" t="100000"/>
            </a:path>
          </a:gradFill>
        </p:spPr>
        <p:txBody>
          <a:bodyPr anchor="ctr" anchorCtr="0"/>
          <a:lstStyle>
            <a:lvl1pPr marL="0" indent="0" algn="ctr">
              <a:buNone/>
              <a:defRPr sz="18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Column 3</a:t>
            </a:r>
            <a:endParaRPr lang="en-UA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435D720-AE6D-047C-920B-45AF3F8B6AD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19030" y="1196821"/>
            <a:ext cx="2600045" cy="591904"/>
          </a:xfrm>
          <a:prstGeom prst="rect">
            <a:avLst/>
          </a:prstGeom>
          <a:gradFill>
            <a:gsLst>
              <a:gs pos="65000">
                <a:srgbClr val="007E3F"/>
              </a:gs>
              <a:gs pos="0">
                <a:srgbClr val="003D26"/>
              </a:gs>
              <a:gs pos="97000">
                <a:srgbClr val="00BE58"/>
              </a:gs>
            </a:gsLst>
            <a:path path="circle">
              <a:fillToRect l="100000" t="100000"/>
            </a:path>
          </a:gradFill>
        </p:spPr>
        <p:txBody>
          <a:bodyPr anchor="ctr" anchorCtr="0"/>
          <a:lstStyle>
            <a:lvl1pPr marL="0" indent="0" algn="ctr">
              <a:buNone/>
              <a:defRPr sz="18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Column 4</a:t>
            </a:r>
            <a:endParaRPr lang="en-U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7CB16-B4BD-FF8B-A3BB-92319E4D9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840" y="326223"/>
            <a:ext cx="11487235" cy="565351"/>
          </a:xfrm>
          <a:prstGeom prst="rect">
            <a:avLst/>
          </a:prstGeom>
        </p:spPr>
        <p:txBody>
          <a:bodyPr lIns="0"/>
          <a:lstStyle>
            <a:lvl1pPr>
              <a:lnSpc>
                <a:spcPct val="70000"/>
              </a:lnSpc>
              <a:defRPr sz="3600" cap="all" baseline="0">
                <a:gradFill>
                  <a:gsLst>
                    <a:gs pos="65000">
                      <a:srgbClr val="007E3F"/>
                    </a:gs>
                    <a:gs pos="0">
                      <a:srgbClr val="003D26"/>
                    </a:gs>
                    <a:gs pos="97000">
                      <a:srgbClr val="00BE58"/>
                    </a:gs>
                  </a:gsLst>
                  <a:path path="circle">
                    <a:fillToRect l="100000" t="100000"/>
                  </a:path>
                </a:gradFill>
                <a:latin typeface="Proxima Nova Black" panose="02000506030000020004" pitchFamily="50" charset="0"/>
              </a:defRPr>
            </a:lvl1pPr>
          </a:lstStyle>
          <a:p>
            <a:r>
              <a:rPr lang="en-US" dirty="0"/>
              <a:t>TITLE TO BE CAPITALIZED</a:t>
            </a:r>
          </a:p>
        </p:txBody>
      </p:sp>
    </p:spTree>
    <p:extLst>
      <p:ext uri="{BB962C8B-B14F-4D97-AF65-F5344CB8AC3E}">
        <p14:creationId xmlns:p14="http://schemas.microsoft.com/office/powerpoint/2010/main" val="1427342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lide_FourColumnsVertic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91C3ED4-C0D1-7728-508E-0EDF16CC40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65212" y="1255506"/>
            <a:ext cx="7553863" cy="92889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Clr>
                <a:schemeClr val="bg1"/>
              </a:buClr>
              <a:buFont typeface="Wingdings" panose="05000000000000000000" pitchFamily="2" charset="2"/>
              <a:buNone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Clr>
                <a:schemeClr val="bg1"/>
              </a:buClr>
              <a:buFont typeface="Wingdings" panose="05000000000000000000" pitchFamily="2" charset="2"/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8CC7C9C-84BF-406F-95A3-78164B5795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841" y="1255506"/>
            <a:ext cx="3514445" cy="928894"/>
          </a:xfrm>
          <a:prstGeom prst="rect">
            <a:avLst/>
          </a:prstGeom>
          <a:gradFill>
            <a:gsLst>
              <a:gs pos="65000">
                <a:srgbClr val="007E3F"/>
              </a:gs>
              <a:gs pos="0">
                <a:srgbClr val="003D26"/>
              </a:gs>
              <a:gs pos="97000">
                <a:srgbClr val="00BE58"/>
              </a:gs>
            </a:gsLst>
            <a:path path="circle">
              <a:fillToRect l="100000" t="100000"/>
            </a:path>
          </a:gradFill>
        </p:spPr>
        <p:txBody>
          <a:bodyPr anchor="ctr" anchorCtr="0"/>
          <a:lstStyle>
            <a:lvl1pPr marL="0" indent="0" algn="ctr">
              <a:buNone/>
              <a:defRPr sz="1800" b="1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Point 1</a:t>
            </a:r>
            <a:endParaRPr lang="en-UA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B49F5D9-523E-5082-90E4-E17BA487D51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65212" y="2510809"/>
            <a:ext cx="7553863" cy="92889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Clr>
                <a:schemeClr val="bg1"/>
              </a:buClr>
              <a:buFont typeface="Wingdings" panose="05000000000000000000" pitchFamily="2" charset="2"/>
              <a:buNone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Clr>
                <a:schemeClr val="bg1"/>
              </a:buClr>
              <a:buFont typeface="Wingdings" panose="05000000000000000000" pitchFamily="2" charset="2"/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F2F5D2C-C2F2-E071-499B-37C2DEB1006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1841" y="2510809"/>
            <a:ext cx="3514445" cy="928894"/>
          </a:xfrm>
          <a:prstGeom prst="rect">
            <a:avLst/>
          </a:prstGeom>
          <a:gradFill>
            <a:gsLst>
              <a:gs pos="65000">
                <a:srgbClr val="007E3F"/>
              </a:gs>
              <a:gs pos="0">
                <a:srgbClr val="003D26"/>
              </a:gs>
              <a:gs pos="97000">
                <a:srgbClr val="00BE58"/>
              </a:gs>
            </a:gsLst>
            <a:path path="circle">
              <a:fillToRect l="100000" t="100000"/>
            </a:path>
          </a:gradFill>
        </p:spPr>
        <p:txBody>
          <a:bodyPr anchor="ctr" anchorCtr="0"/>
          <a:lstStyle>
            <a:lvl1pPr marL="0" indent="0" algn="ctr">
              <a:buNone/>
              <a:defRPr sz="1800" b="1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Point 2</a:t>
            </a:r>
            <a:endParaRPr lang="en-UA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CC21B6C-04E2-D1FF-0575-03C8E858554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65212" y="3766112"/>
            <a:ext cx="7553863" cy="92889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Clr>
                <a:schemeClr val="bg1"/>
              </a:buClr>
              <a:buFont typeface="Wingdings" panose="05000000000000000000" pitchFamily="2" charset="2"/>
              <a:buNone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Clr>
                <a:schemeClr val="bg1"/>
              </a:buClr>
              <a:buFont typeface="Wingdings" panose="05000000000000000000" pitchFamily="2" charset="2"/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759DDB0-90D4-D264-0700-C9AB8557A3A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1841" y="3766112"/>
            <a:ext cx="3514445" cy="928894"/>
          </a:xfrm>
          <a:prstGeom prst="rect">
            <a:avLst/>
          </a:prstGeom>
          <a:gradFill>
            <a:gsLst>
              <a:gs pos="65000">
                <a:srgbClr val="007E3F"/>
              </a:gs>
              <a:gs pos="0">
                <a:srgbClr val="003D26"/>
              </a:gs>
              <a:gs pos="97000">
                <a:srgbClr val="00BE58"/>
              </a:gs>
            </a:gsLst>
            <a:path path="circle">
              <a:fillToRect l="100000" t="100000"/>
            </a:path>
          </a:gradFill>
        </p:spPr>
        <p:txBody>
          <a:bodyPr anchor="ctr" anchorCtr="0"/>
          <a:lstStyle>
            <a:lvl1pPr marL="0" indent="0" algn="ctr">
              <a:buNone/>
              <a:defRPr sz="1800" b="1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Point 3</a:t>
            </a:r>
            <a:endParaRPr lang="en-UA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FDFF569-2D80-CB0C-D526-57A903AC08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65212" y="5021414"/>
            <a:ext cx="7553863" cy="92889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Clr>
                <a:schemeClr val="bg1"/>
              </a:buClr>
              <a:buFont typeface="Wingdings" panose="05000000000000000000" pitchFamily="2" charset="2"/>
              <a:buNone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Clr>
                <a:schemeClr val="bg1"/>
              </a:buClr>
              <a:buFont typeface="Wingdings" panose="05000000000000000000" pitchFamily="2" charset="2"/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35D2128-4F0B-69B9-E744-2A9309F2A6F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1841" y="5021414"/>
            <a:ext cx="3514445" cy="928894"/>
          </a:xfrm>
          <a:prstGeom prst="rect">
            <a:avLst/>
          </a:prstGeom>
          <a:gradFill>
            <a:gsLst>
              <a:gs pos="65000">
                <a:srgbClr val="007E3F"/>
              </a:gs>
              <a:gs pos="0">
                <a:srgbClr val="003D26"/>
              </a:gs>
              <a:gs pos="97000">
                <a:srgbClr val="00BE58"/>
              </a:gs>
            </a:gsLst>
            <a:path path="circle">
              <a:fillToRect l="100000" t="100000"/>
            </a:path>
          </a:gradFill>
        </p:spPr>
        <p:txBody>
          <a:bodyPr anchor="ctr" anchorCtr="0"/>
          <a:lstStyle>
            <a:lvl1pPr marL="0" indent="0" algn="ctr">
              <a:buNone/>
              <a:defRPr sz="1800" b="1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Point 4</a:t>
            </a:r>
            <a:endParaRPr lang="en-U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DBCF6D-9FF3-F6F7-D69A-3C228C5B2B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840" y="326223"/>
            <a:ext cx="11487235" cy="565351"/>
          </a:xfrm>
          <a:prstGeom prst="rect">
            <a:avLst/>
          </a:prstGeom>
        </p:spPr>
        <p:txBody>
          <a:bodyPr lIns="0"/>
          <a:lstStyle>
            <a:lvl1pPr>
              <a:lnSpc>
                <a:spcPct val="70000"/>
              </a:lnSpc>
              <a:defRPr sz="3600" cap="all" baseline="0">
                <a:gradFill>
                  <a:gsLst>
                    <a:gs pos="65000">
                      <a:srgbClr val="007E3F"/>
                    </a:gs>
                    <a:gs pos="0">
                      <a:srgbClr val="003D26"/>
                    </a:gs>
                    <a:gs pos="97000">
                      <a:srgbClr val="00BE58"/>
                    </a:gs>
                  </a:gsLst>
                  <a:path path="circle">
                    <a:fillToRect l="100000" t="100000"/>
                  </a:path>
                </a:gradFill>
                <a:latin typeface="Proxima Nova Black" panose="02000506030000020004" pitchFamily="50" charset="0"/>
              </a:defRPr>
            </a:lvl1pPr>
          </a:lstStyle>
          <a:p>
            <a:r>
              <a:rPr lang="en-US" dirty="0"/>
              <a:t>TITLE TO BE CAPITALIZED</a:t>
            </a:r>
          </a:p>
        </p:txBody>
      </p:sp>
    </p:spTree>
    <p:extLst>
      <p:ext uri="{BB962C8B-B14F-4D97-AF65-F5344CB8AC3E}">
        <p14:creationId xmlns:p14="http://schemas.microsoft.com/office/powerpoint/2010/main" val="1514670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2A8B97F-69A0-4FC3-A2CF-ACFE779CA3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840" y="1456551"/>
            <a:ext cx="3703131" cy="980063"/>
          </a:xfrm>
          <a:prstGeom prst="rect">
            <a:avLst/>
          </a:prstGeom>
        </p:spPr>
        <p:txBody>
          <a:bodyPr lIns="0"/>
          <a:lstStyle>
            <a:lvl1pPr>
              <a:lnSpc>
                <a:spcPct val="70000"/>
              </a:lnSpc>
              <a:defRPr sz="3600" cap="all" baseline="0">
                <a:gradFill>
                  <a:gsLst>
                    <a:gs pos="65000">
                      <a:srgbClr val="007E3F"/>
                    </a:gs>
                    <a:gs pos="0">
                      <a:srgbClr val="003D26"/>
                    </a:gs>
                    <a:gs pos="97000">
                      <a:srgbClr val="00BE58"/>
                    </a:gs>
                  </a:gsLst>
                  <a:path path="circle">
                    <a:fillToRect l="100000" t="100000"/>
                  </a:path>
                </a:gradFill>
                <a:latin typeface="Proxima Nova Black" panose="02000506030000020004" pitchFamily="50" charset="0"/>
              </a:defRPr>
            </a:lvl1pPr>
          </a:lstStyle>
          <a:p>
            <a:r>
              <a:rPr lang="en-US" dirty="0"/>
              <a:t>TITLE TO BE CAPITALIZED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479CD2-03CB-D71A-C4BC-C5842557AF54}"/>
              </a:ext>
            </a:extLst>
          </p:cNvPr>
          <p:cNvSpPr txBox="1">
            <a:spLocks/>
          </p:cNvSpPr>
          <p:nvPr userDrawn="1"/>
        </p:nvSpPr>
        <p:spPr>
          <a:xfrm>
            <a:off x="4932868" y="524594"/>
            <a:ext cx="4211132" cy="1923491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kern="1200" baseline="0">
                <a:gradFill>
                  <a:gsLst>
                    <a:gs pos="15000">
                      <a:srgbClr val="4F95FF"/>
                    </a:gs>
                    <a:gs pos="96000">
                      <a:srgbClr val="3148BA"/>
                    </a:gs>
                  </a:gsLst>
                  <a:path path="circle">
                    <a:fillToRect l="100000" t="100000"/>
                  </a:path>
                </a:gradFill>
                <a:latin typeface="Proxima Nova Black" panose="02000506030000020004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1300" dirty="0">
                <a:solidFill>
                  <a:schemeClr val="tx1">
                    <a:lumMod val="95000"/>
                  </a:schemeClr>
                </a:solidFill>
              </a:rPr>
              <a:t>“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A60A7C0-827D-3C87-3983-E555629B4F66}"/>
              </a:ext>
            </a:extLst>
          </p:cNvPr>
          <p:cNvSpPr txBox="1">
            <a:spLocks/>
          </p:cNvSpPr>
          <p:nvPr userDrawn="1"/>
        </p:nvSpPr>
        <p:spPr>
          <a:xfrm>
            <a:off x="10622468" y="4951652"/>
            <a:ext cx="2295246" cy="899591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kern="1200" baseline="0">
                <a:gradFill>
                  <a:gsLst>
                    <a:gs pos="15000">
                      <a:srgbClr val="4F95FF"/>
                    </a:gs>
                    <a:gs pos="96000">
                      <a:srgbClr val="3148BA"/>
                    </a:gs>
                  </a:gsLst>
                  <a:path path="circle">
                    <a:fillToRect l="100000" t="100000"/>
                  </a:path>
                </a:gradFill>
                <a:latin typeface="Proxima Nova Black" panose="02000506030000020004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9900" dirty="0">
                <a:solidFill>
                  <a:schemeClr val="tx1">
                    <a:lumMod val="95000"/>
                  </a:schemeClr>
                </a:solidFill>
              </a:rPr>
              <a:t>”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DDF5AB6-195E-47F9-91E3-98E599C01E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1555" y="1456551"/>
            <a:ext cx="6068959" cy="394489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</a:t>
            </a:r>
          </a:p>
        </p:txBody>
      </p:sp>
    </p:spTree>
    <p:extLst>
      <p:ext uri="{BB962C8B-B14F-4D97-AF65-F5344CB8AC3E}">
        <p14:creationId xmlns:p14="http://schemas.microsoft.com/office/powerpoint/2010/main" val="623119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6592" y="1585929"/>
            <a:ext cx="1466850" cy="809897"/>
          </a:xfrm>
          <a:prstGeom prst="rect">
            <a:avLst/>
          </a:prstGeom>
        </p:spPr>
        <p:txBody>
          <a:bodyPr lIns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Proxima Nova Black" panose="020005060300000200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</a:t>
            </a:r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>
          <a:xfrm>
            <a:off x="0" y="2271729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 userDrawn="1"/>
        </p:nvSpPr>
        <p:spPr>
          <a:xfrm>
            <a:off x="263260" y="2203149"/>
            <a:ext cx="137160" cy="137160"/>
          </a:xfrm>
          <a:prstGeom prst="ellipse">
            <a:avLst/>
          </a:prstGeom>
          <a:gradFill>
            <a:gsLst>
              <a:gs pos="65000">
                <a:srgbClr val="007E3F"/>
              </a:gs>
              <a:gs pos="0">
                <a:srgbClr val="003D26"/>
              </a:gs>
              <a:gs pos="97000">
                <a:srgbClr val="00BE58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2638017" y="2203149"/>
            <a:ext cx="137160" cy="137160"/>
          </a:xfrm>
          <a:prstGeom prst="ellipse">
            <a:avLst/>
          </a:prstGeom>
          <a:gradFill>
            <a:gsLst>
              <a:gs pos="65000">
                <a:srgbClr val="007E3F"/>
              </a:gs>
              <a:gs pos="0">
                <a:srgbClr val="003D26"/>
              </a:gs>
              <a:gs pos="97000">
                <a:srgbClr val="00BE58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 userDrawn="1"/>
        </p:nvSpPr>
        <p:spPr>
          <a:xfrm>
            <a:off x="4964844" y="2203149"/>
            <a:ext cx="137160" cy="137160"/>
          </a:xfrm>
          <a:prstGeom prst="ellipse">
            <a:avLst/>
          </a:prstGeom>
          <a:gradFill>
            <a:gsLst>
              <a:gs pos="65000">
                <a:srgbClr val="007E3F"/>
              </a:gs>
              <a:gs pos="0">
                <a:srgbClr val="003D26"/>
              </a:gs>
              <a:gs pos="97000">
                <a:srgbClr val="00BE58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 userDrawn="1"/>
        </p:nvSpPr>
        <p:spPr>
          <a:xfrm>
            <a:off x="7333249" y="2203149"/>
            <a:ext cx="137160" cy="137160"/>
          </a:xfrm>
          <a:prstGeom prst="ellipse">
            <a:avLst/>
          </a:prstGeom>
          <a:gradFill>
            <a:gsLst>
              <a:gs pos="65000">
                <a:srgbClr val="007E3F"/>
              </a:gs>
              <a:gs pos="0">
                <a:srgbClr val="003D26"/>
              </a:gs>
              <a:gs pos="97000">
                <a:srgbClr val="00BE58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9653064" y="2203149"/>
            <a:ext cx="137160" cy="137160"/>
          </a:xfrm>
          <a:prstGeom prst="ellipse">
            <a:avLst/>
          </a:prstGeom>
          <a:gradFill>
            <a:gsLst>
              <a:gs pos="65000">
                <a:srgbClr val="007E3F"/>
              </a:gs>
              <a:gs pos="0">
                <a:srgbClr val="003D26"/>
              </a:gs>
              <a:gs pos="97000">
                <a:srgbClr val="00BE58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2711399" y="1585929"/>
            <a:ext cx="1466850" cy="809897"/>
          </a:xfrm>
          <a:prstGeom prst="rect">
            <a:avLst/>
          </a:prstGeom>
        </p:spPr>
        <p:txBody>
          <a:bodyPr lIns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Proxima Nova Black" panose="020005060300000200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035448" y="1585929"/>
            <a:ext cx="1466850" cy="809897"/>
          </a:xfrm>
          <a:prstGeom prst="rect">
            <a:avLst/>
          </a:prstGeom>
          <a:noFill/>
          <a:ln>
            <a:noFill/>
          </a:ln>
        </p:spPr>
        <p:txBody>
          <a:bodyPr lIns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Proxima Nova Black" panose="020005060300000200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7384897" y="1585929"/>
            <a:ext cx="1466850" cy="809897"/>
          </a:xfrm>
          <a:prstGeom prst="rect">
            <a:avLst/>
          </a:prstGeom>
        </p:spPr>
        <p:txBody>
          <a:bodyPr lIns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Proxima Nova Black" panose="020005060300000200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721644" y="1604979"/>
            <a:ext cx="1466850" cy="809897"/>
          </a:xfrm>
          <a:prstGeom prst="rect">
            <a:avLst/>
          </a:prstGeom>
        </p:spPr>
        <p:txBody>
          <a:bodyPr lIns="0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Proxima Nova Black" panose="02000506030000020004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36592" y="2667008"/>
            <a:ext cx="1981200" cy="312417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2711399" y="2667008"/>
            <a:ext cx="1981200" cy="312417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5035448" y="2667007"/>
            <a:ext cx="1981200" cy="312417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384897" y="2667008"/>
            <a:ext cx="1981200" cy="312417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721644" y="2667007"/>
            <a:ext cx="1981200" cy="312417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274A76-F250-7411-9539-48AC7B9E4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840" y="326223"/>
            <a:ext cx="11487235" cy="565351"/>
          </a:xfrm>
          <a:prstGeom prst="rect">
            <a:avLst/>
          </a:prstGeom>
        </p:spPr>
        <p:txBody>
          <a:bodyPr lIns="0"/>
          <a:lstStyle>
            <a:lvl1pPr>
              <a:lnSpc>
                <a:spcPct val="70000"/>
              </a:lnSpc>
              <a:defRPr sz="3600" cap="all" baseline="0">
                <a:gradFill>
                  <a:gsLst>
                    <a:gs pos="65000">
                      <a:srgbClr val="007E3F"/>
                    </a:gs>
                    <a:gs pos="0">
                      <a:srgbClr val="003D26"/>
                    </a:gs>
                    <a:gs pos="97000">
                      <a:srgbClr val="00BE58"/>
                    </a:gs>
                  </a:gsLst>
                  <a:path path="circle">
                    <a:fillToRect l="100000" t="100000"/>
                  </a:path>
                </a:gradFill>
                <a:latin typeface="Proxima Nova Black" panose="02000506030000020004" pitchFamily="50" charset="0"/>
              </a:defRPr>
            </a:lvl1pPr>
          </a:lstStyle>
          <a:p>
            <a:r>
              <a:rPr lang="en-US" dirty="0"/>
              <a:t>TITLE TO BE CAPITALIZED</a:t>
            </a:r>
          </a:p>
        </p:txBody>
      </p:sp>
    </p:spTree>
    <p:extLst>
      <p:ext uri="{BB962C8B-B14F-4D97-AF65-F5344CB8AC3E}">
        <p14:creationId xmlns:p14="http://schemas.microsoft.com/office/powerpoint/2010/main" val="975206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81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Slide"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FC5916-C62D-8DC3-287C-06B3FC1CD3BA}"/>
              </a:ext>
            </a:extLst>
          </p:cNvPr>
          <p:cNvSpPr/>
          <p:nvPr userDrawn="1"/>
        </p:nvSpPr>
        <p:spPr>
          <a:xfrm>
            <a:off x="0" y="0"/>
            <a:ext cx="12192000" cy="2088333"/>
          </a:xfrm>
          <a:prstGeom prst="rect">
            <a:avLst/>
          </a:prstGeom>
          <a:gradFill>
            <a:gsLst>
              <a:gs pos="65000">
                <a:srgbClr val="007E3F"/>
              </a:gs>
              <a:gs pos="0">
                <a:srgbClr val="003D26"/>
              </a:gs>
              <a:gs pos="97000">
                <a:srgbClr val="00BE58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393290" y="647700"/>
            <a:ext cx="4818742" cy="1035957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lnSpc>
                <a:spcPct val="60000"/>
              </a:lnSpc>
              <a:defRPr sz="6600" cap="all" baseline="0">
                <a:solidFill>
                  <a:schemeClr val="tx1"/>
                </a:solidFill>
                <a:latin typeface="Proxima Nova Black" panose="02000506030000020004" pitchFamily="50" charset="0"/>
              </a:defRPr>
            </a:lvl1pPr>
          </a:lstStyle>
          <a:p>
            <a:r>
              <a:rPr lang="en-US" dirty="0"/>
              <a:t>CONTACTS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4CE6AA5-DF47-CA65-93A4-FA92950F75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r="1653"/>
          <a:stretch/>
        </p:blipFill>
        <p:spPr>
          <a:xfrm rot="4737857">
            <a:off x="10683898" y="1453917"/>
            <a:ext cx="1068426" cy="97470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7A59665-F229-B199-803C-620EBC050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3" t="-6868" r="-2212" b="30032"/>
          <a:stretch/>
        </p:blipFill>
        <p:spPr>
          <a:xfrm rot="10800000">
            <a:off x="6816433" y="-1"/>
            <a:ext cx="2064329" cy="1323645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A07DC2A-0FC8-C710-3E32-8853766394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3292" y="5046371"/>
            <a:ext cx="2678521" cy="103595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Clr>
                <a:schemeClr val="bg1"/>
              </a:buClr>
              <a:buFont typeface="Wingdings" panose="05000000000000000000" pitchFamily="2" charset="2"/>
              <a:buNone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7D719AD8-55CF-8611-BA01-60D2E8545F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3290" y="2679929"/>
            <a:ext cx="1440000" cy="1440000"/>
          </a:xfrm>
          <a:prstGeom prst="ellipse">
            <a:avLst/>
          </a:prstGeom>
          <a:solidFill>
            <a:schemeClr val="tx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UA" dirty="0"/>
              <a:t>Photo add here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EF3F977-06C1-CAE1-E158-58215FD3AC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3290" y="4408417"/>
            <a:ext cx="2678521" cy="56149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GB" dirty="0"/>
              <a:t>Name Surname</a:t>
            </a:r>
            <a:endParaRPr lang="en-UA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449462-2EE6-48A2-61E1-A23390485F62}"/>
              </a:ext>
            </a:extLst>
          </p:cNvPr>
          <p:cNvCxnSpPr>
            <a:cxnSpLocks/>
          </p:cNvCxnSpPr>
          <p:nvPr userDrawn="1"/>
        </p:nvCxnSpPr>
        <p:spPr>
          <a:xfrm>
            <a:off x="393289" y="4950983"/>
            <a:ext cx="26785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3069D71-7A1B-B42F-B45F-C7A51BE46F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2256" y="5046371"/>
            <a:ext cx="2678521" cy="103595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Clr>
                <a:schemeClr val="bg1"/>
              </a:buClr>
              <a:buFont typeface="Wingdings" panose="05000000000000000000" pitchFamily="2" charset="2"/>
              <a:buNone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613D1E5F-58BC-1925-34A3-FA22282BD48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02256" y="2679929"/>
            <a:ext cx="1440000" cy="1440000"/>
          </a:xfrm>
          <a:prstGeom prst="ellipse">
            <a:avLst/>
          </a:prstGeom>
          <a:solidFill>
            <a:schemeClr val="tx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UA" dirty="0"/>
              <a:t>Photo add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E21E1B49-B552-5EBF-B207-9AAA66E7BF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02254" y="4408417"/>
            <a:ext cx="2678521" cy="56149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GB" dirty="0"/>
              <a:t>Name Surname</a:t>
            </a:r>
            <a:endParaRPr lang="en-UA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960CC6-9306-27DB-1987-C5673AC5FC88}"/>
              </a:ext>
            </a:extLst>
          </p:cNvPr>
          <p:cNvCxnSpPr>
            <a:cxnSpLocks/>
          </p:cNvCxnSpPr>
          <p:nvPr userDrawn="1"/>
        </p:nvCxnSpPr>
        <p:spPr>
          <a:xfrm>
            <a:off x="3302253" y="4950983"/>
            <a:ext cx="26785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8E13D3D-6177-88E2-B5F1-E0E4E37540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1224" y="5046371"/>
            <a:ext cx="2678521" cy="103595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Clr>
                <a:schemeClr val="bg1"/>
              </a:buClr>
              <a:buFont typeface="Wingdings" panose="05000000000000000000" pitchFamily="2" charset="2"/>
              <a:buNone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2CD70B91-DD12-B1B8-A90C-58E80A395D6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11222" y="2679929"/>
            <a:ext cx="1440000" cy="1440000"/>
          </a:xfrm>
          <a:prstGeom prst="ellipse">
            <a:avLst/>
          </a:prstGeom>
          <a:solidFill>
            <a:schemeClr val="tx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UA" dirty="0"/>
              <a:t>Photo add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C4F49EE4-48BB-FECD-A4E7-D73AE42309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1222" y="4408417"/>
            <a:ext cx="2678521" cy="56149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GB" dirty="0"/>
              <a:t>Name Surname</a:t>
            </a:r>
            <a:endParaRPr lang="en-UA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BA67357-D03D-5A1C-2150-802C2042505C}"/>
              </a:ext>
            </a:extLst>
          </p:cNvPr>
          <p:cNvCxnSpPr>
            <a:cxnSpLocks/>
          </p:cNvCxnSpPr>
          <p:nvPr userDrawn="1"/>
        </p:nvCxnSpPr>
        <p:spPr>
          <a:xfrm>
            <a:off x="6211221" y="4950983"/>
            <a:ext cx="26785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E3B765BA-F169-901D-61BF-22990C5FCAB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20191" y="5046371"/>
            <a:ext cx="2678521" cy="103595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Clr>
                <a:schemeClr val="bg1"/>
              </a:buClr>
              <a:buFont typeface="Wingdings" panose="05000000000000000000" pitchFamily="2" charset="2"/>
              <a:buNone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26423EE3-083B-A860-AA6F-384D52ADA5B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120189" y="2679929"/>
            <a:ext cx="1440000" cy="1440000"/>
          </a:xfrm>
          <a:prstGeom prst="ellipse">
            <a:avLst/>
          </a:prstGeom>
          <a:solidFill>
            <a:schemeClr val="tx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/>
            </a:lvl1pPr>
          </a:lstStyle>
          <a:p>
            <a:r>
              <a:rPr lang="en-UA" dirty="0"/>
              <a:t>Photo add here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64134C1F-940B-EF8C-FE0C-4C791D4EEE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20189" y="4408417"/>
            <a:ext cx="2678521" cy="56149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GB" dirty="0"/>
              <a:t>Name Surname</a:t>
            </a:r>
            <a:endParaRPr lang="en-UA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FD77DB-0B25-7001-EA52-24ACEBB760C5}"/>
              </a:ext>
            </a:extLst>
          </p:cNvPr>
          <p:cNvCxnSpPr>
            <a:cxnSpLocks/>
          </p:cNvCxnSpPr>
          <p:nvPr userDrawn="1"/>
        </p:nvCxnSpPr>
        <p:spPr>
          <a:xfrm>
            <a:off x="9120188" y="4950983"/>
            <a:ext cx="26785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28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CB8DA66-D274-793F-AD3B-36FA53688B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t="-1302" r="-400" b="50000"/>
          <a:stretch/>
        </p:blipFill>
        <p:spPr>
          <a:xfrm>
            <a:off x="6443329" y="5288949"/>
            <a:ext cx="3467100" cy="15690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7D77A8-7D70-9CB8-6476-48927AEC42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70" r="39479"/>
          <a:stretch/>
        </p:blipFill>
        <p:spPr>
          <a:xfrm>
            <a:off x="10543759" y="3272682"/>
            <a:ext cx="1648242" cy="2135374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393290" y="6230885"/>
            <a:ext cx="3467100" cy="29527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 baseline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by Speaker</a:t>
            </a:r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8F068A32-6F5B-B8EF-3A27-B5BE49BF6D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08483" y="142326"/>
            <a:ext cx="11466870" cy="4948880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lnSpc>
                <a:spcPct val="60000"/>
              </a:lnSpc>
              <a:defRPr sz="15000" cap="all" baseline="0">
                <a:gradFill>
                  <a:gsLst>
                    <a:gs pos="65000">
                      <a:srgbClr val="007E3F"/>
                    </a:gs>
                    <a:gs pos="0">
                      <a:srgbClr val="003D26"/>
                    </a:gs>
                    <a:gs pos="97000">
                      <a:srgbClr val="00BE58"/>
                    </a:gs>
                  </a:gsLst>
                  <a:path path="circle">
                    <a:fillToRect l="100000" t="100000"/>
                  </a:path>
                </a:gradFill>
                <a:latin typeface="Proxima Nova Black" panose="02000506030000020004" pitchFamily="50" charset="0"/>
              </a:defRPr>
            </a:lvl1pPr>
          </a:lstStyle>
          <a:p>
            <a:r>
              <a:rPr lang="en-US" dirty="0"/>
              <a:t>TITLE</a:t>
            </a:r>
            <a:br>
              <a:rPr lang="uk-UA" dirty="0"/>
            </a:br>
            <a:r>
              <a:rPr lang="en-US" dirty="0"/>
              <a:t>TO</a:t>
            </a:r>
            <a:r>
              <a:rPr lang="uk-UA" dirty="0"/>
              <a:t> </a:t>
            </a:r>
            <a:r>
              <a:rPr lang="en-US" dirty="0"/>
              <a:t>BE</a:t>
            </a:r>
            <a:r>
              <a:rPr lang="uk-UA" dirty="0"/>
              <a:t> </a:t>
            </a:r>
            <a:r>
              <a:rPr lang="en-US" dirty="0"/>
              <a:t>CAPI</a:t>
            </a:r>
            <a:br>
              <a:rPr lang="uk-UA" dirty="0"/>
            </a:br>
            <a:r>
              <a:rPr lang="en-US" dirty="0"/>
              <a:t>TALIZED</a:t>
            </a:r>
          </a:p>
        </p:txBody>
      </p:sp>
    </p:spTree>
    <p:extLst>
      <p:ext uri="{BB962C8B-B14F-4D97-AF65-F5344CB8AC3E}">
        <p14:creationId xmlns:p14="http://schemas.microsoft.com/office/powerpoint/2010/main" val="1896792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g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BED019-48EC-551E-EFA1-541FF891E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19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FC5916-C62D-8DC3-287C-06B3FC1CD3BA}"/>
              </a:ext>
            </a:extLst>
          </p:cNvPr>
          <p:cNvSpPr/>
          <p:nvPr userDrawn="1"/>
        </p:nvSpPr>
        <p:spPr>
          <a:xfrm>
            <a:off x="0" y="0"/>
            <a:ext cx="4818743" cy="6858000"/>
          </a:xfrm>
          <a:prstGeom prst="rect">
            <a:avLst/>
          </a:prstGeom>
          <a:gradFill>
            <a:gsLst>
              <a:gs pos="65000">
                <a:srgbClr val="007E3F"/>
              </a:gs>
              <a:gs pos="0">
                <a:srgbClr val="003D26"/>
              </a:gs>
              <a:gs pos="97000">
                <a:srgbClr val="00BE58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5169D9-ABC8-7570-2266-C4B5E4887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0001" y="3949346"/>
            <a:ext cx="2670069" cy="2923499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393290" y="647700"/>
            <a:ext cx="3975510" cy="1035957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lnSpc>
                <a:spcPct val="60000"/>
              </a:lnSpc>
              <a:defRPr sz="6600" cap="all" baseline="0">
                <a:solidFill>
                  <a:schemeClr val="tx1"/>
                </a:solidFill>
                <a:latin typeface="Proxima Nova Black" panose="02000506030000020004" pitchFamily="50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3419848-6E9B-C644-AE47-4AC5482BE3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0069" y="647700"/>
            <a:ext cx="6349005" cy="5524499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Clr>
                <a:schemeClr val="bg1"/>
              </a:buClr>
              <a:buFont typeface="Wingdings" panose="05000000000000000000" pitchFamily="2" charset="2"/>
              <a:buNone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</p:txBody>
      </p:sp>
    </p:spTree>
    <p:extLst>
      <p:ext uri="{BB962C8B-B14F-4D97-AF65-F5344CB8AC3E}">
        <p14:creationId xmlns:p14="http://schemas.microsoft.com/office/powerpoint/2010/main" val="1914860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Slide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CC9957-8D77-FCBF-CE2B-473DEA2D1D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99" b="56397"/>
          <a:stretch/>
        </p:blipFill>
        <p:spPr>
          <a:xfrm>
            <a:off x="331840" y="5288948"/>
            <a:ext cx="3467100" cy="1569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95E0AE-8EDB-B670-A6DE-2F3F0635DE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r="741"/>
          <a:stretch/>
        </p:blipFill>
        <p:spPr>
          <a:xfrm rot="4993479">
            <a:off x="8621725" y="4910321"/>
            <a:ext cx="1317302" cy="117950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331840" y="634298"/>
            <a:ext cx="11468274" cy="48006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60000"/>
              </a:lnSpc>
              <a:defRPr sz="10400" cap="all" baseline="0">
                <a:gradFill>
                  <a:gsLst>
                    <a:gs pos="65000">
                      <a:srgbClr val="007E3F"/>
                    </a:gs>
                    <a:gs pos="0">
                      <a:srgbClr val="003D26"/>
                    </a:gs>
                    <a:gs pos="97000">
                      <a:srgbClr val="00BE58"/>
                    </a:gs>
                  </a:gsLst>
                  <a:path path="circle">
                    <a:fillToRect l="100000" t="100000"/>
                  </a:path>
                </a:gradFill>
                <a:latin typeface="Proxima Nova Black" panose="02000506030000020004" pitchFamily="50" charset="0"/>
              </a:defRPr>
            </a:lvl1pPr>
          </a:lstStyle>
          <a:p>
            <a:r>
              <a:rPr lang="en-US" dirty="0"/>
              <a:t>SECTION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37354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Slide_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FEB1A0F-835C-0476-33AD-59591887D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6991" y="6330554"/>
            <a:ext cx="1133169" cy="195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6AE9CF-8AC4-D5C9-5E0B-427794602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99" b="56397"/>
          <a:stretch/>
        </p:blipFill>
        <p:spPr>
          <a:xfrm>
            <a:off x="331840" y="5288948"/>
            <a:ext cx="3467100" cy="1569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3BB918-0897-A0A3-AC2B-532F288A0D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r="741"/>
          <a:stretch/>
        </p:blipFill>
        <p:spPr>
          <a:xfrm rot="4993479">
            <a:off x="8621725" y="4910321"/>
            <a:ext cx="1317302" cy="1179505"/>
          </a:xfrm>
          <a:prstGeom prst="rect">
            <a:avLst/>
          </a:prstGeom>
        </p:spPr>
      </p:pic>
      <p:sp>
        <p:nvSpPr>
          <p:cNvPr id="10" name="Title 8">
            <a:extLst>
              <a:ext uri="{FF2B5EF4-FFF2-40B4-BE49-F238E27FC236}">
                <a16:creationId xmlns:a16="http://schemas.microsoft.com/office/drawing/2014/main" id="{0BBD43C6-5271-6897-B524-3D813E7A6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840" y="634298"/>
            <a:ext cx="11468274" cy="48006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60000"/>
              </a:lnSpc>
              <a:defRPr sz="10400" cap="all" baseline="0">
                <a:gradFill flip="none" rotWithShape="1">
                  <a:gsLst>
                    <a:gs pos="0">
                      <a:srgbClr val="007E3F"/>
                    </a:gs>
                    <a:gs pos="97000">
                      <a:srgbClr val="00BE58"/>
                    </a:gs>
                  </a:gsLst>
                  <a:lin ang="7800000" scaled="0"/>
                  <a:tileRect/>
                </a:gradFill>
                <a:latin typeface="Proxima Nova Black" panose="02000506030000020004" pitchFamily="50" charset="0"/>
              </a:defRPr>
            </a:lvl1pPr>
          </a:lstStyle>
          <a:p>
            <a:r>
              <a:rPr lang="en-US" dirty="0"/>
              <a:t>SECTION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24842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Slide_Gradient">
    <p:bg>
      <p:bgPr>
        <a:gradFill>
          <a:gsLst>
            <a:gs pos="65000">
              <a:srgbClr val="007E3F"/>
            </a:gs>
            <a:gs pos="0">
              <a:srgbClr val="003D26"/>
            </a:gs>
            <a:gs pos="97000">
              <a:srgbClr val="00BE58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C2FFF7-8BC1-C6D8-5D36-E3F2C52340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99" b="56397"/>
          <a:stretch/>
        </p:blipFill>
        <p:spPr>
          <a:xfrm>
            <a:off x="331840" y="5288948"/>
            <a:ext cx="3467100" cy="1569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C656A-3090-9E3E-ED62-1FEDF05E58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r="741"/>
          <a:stretch/>
        </p:blipFill>
        <p:spPr>
          <a:xfrm rot="4993479">
            <a:off x="8621725" y="4910321"/>
            <a:ext cx="1317302" cy="117950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331839" y="634298"/>
            <a:ext cx="11528315" cy="48006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60000"/>
              </a:lnSpc>
              <a:defRPr sz="10400" cap="all" baseline="0">
                <a:solidFill>
                  <a:schemeClr val="tx1"/>
                </a:solidFill>
                <a:latin typeface="Proxima Nova Black" panose="02000506030000020004" pitchFamily="50" charset="0"/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6862206-B091-B713-DB54-3BCC9F17C4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6991" y="6330554"/>
            <a:ext cx="1133169" cy="19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68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lide_Title&amp;Bod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DDF5AB6-195E-47F9-91E3-98E599C01E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1841" y="1258529"/>
            <a:ext cx="11487234" cy="461975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A8B97F-69A0-4FC3-A2CF-ACFE779CA3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840" y="326223"/>
            <a:ext cx="11487235" cy="565351"/>
          </a:xfrm>
          <a:prstGeom prst="rect">
            <a:avLst/>
          </a:prstGeom>
        </p:spPr>
        <p:txBody>
          <a:bodyPr lIns="0"/>
          <a:lstStyle>
            <a:lvl1pPr>
              <a:lnSpc>
                <a:spcPct val="70000"/>
              </a:lnSpc>
              <a:defRPr sz="3600" cap="all" baseline="0">
                <a:gradFill>
                  <a:gsLst>
                    <a:gs pos="65000">
                      <a:srgbClr val="007E3F"/>
                    </a:gs>
                    <a:gs pos="0">
                      <a:srgbClr val="003D26"/>
                    </a:gs>
                    <a:gs pos="97000">
                      <a:srgbClr val="00BE58"/>
                    </a:gs>
                  </a:gsLst>
                  <a:path path="circle">
                    <a:fillToRect l="100000" t="100000"/>
                  </a:path>
                </a:gradFill>
                <a:latin typeface="Proxima Nova Black" panose="02000506030000020004" pitchFamily="50" charset="0"/>
              </a:defRPr>
            </a:lvl1pPr>
          </a:lstStyle>
          <a:p>
            <a:r>
              <a:rPr lang="en-US" dirty="0"/>
              <a:t>TITLE TO BE CAPITALIZED</a:t>
            </a:r>
          </a:p>
        </p:txBody>
      </p:sp>
    </p:spTree>
    <p:extLst>
      <p:ext uri="{BB962C8B-B14F-4D97-AF65-F5344CB8AC3E}">
        <p14:creationId xmlns:p14="http://schemas.microsoft.com/office/powerpoint/2010/main" val="1120652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Slide_Title&amp;Bod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DDF5AB6-195E-47F9-91E3-98E599C01E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1841" y="1258529"/>
            <a:ext cx="11487234" cy="461975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A8B97F-69A0-4FC3-A2CF-ACFE779CA3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840" y="326223"/>
            <a:ext cx="11487235" cy="565351"/>
          </a:xfrm>
          <a:prstGeom prst="rect">
            <a:avLst/>
          </a:prstGeom>
        </p:spPr>
        <p:txBody>
          <a:bodyPr lIns="0"/>
          <a:lstStyle>
            <a:lvl1pPr>
              <a:lnSpc>
                <a:spcPct val="70000"/>
              </a:lnSpc>
              <a:defRPr sz="3600" cap="all" baseline="0">
                <a:gradFill>
                  <a:gsLst>
                    <a:gs pos="0">
                      <a:srgbClr val="007E3F"/>
                    </a:gs>
                    <a:gs pos="97000">
                      <a:srgbClr val="00BE58"/>
                    </a:gs>
                  </a:gsLst>
                  <a:lin ang="7800000" scaled="0"/>
                </a:gradFill>
                <a:latin typeface="Proxima Nova Black" panose="02000506030000020004" pitchFamily="50" charset="0"/>
              </a:defRPr>
            </a:lvl1pPr>
          </a:lstStyle>
          <a:p>
            <a:r>
              <a:rPr lang="en-US" dirty="0"/>
              <a:t>TITLE TO BE CAPITALIZED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BEA9BE5-8264-76C1-3863-D86DEEECF6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6991" y="6330554"/>
            <a:ext cx="1133169" cy="19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12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lide_TwoColum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DDF5AB6-195E-47F9-91E3-98E599C01E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1840" y="1258529"/>
            <a:ext cx="5378245" cy="4913670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17E6300-DEB1-419C-B4FA-6F14E10E3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0831" y="1258529"/>
            <a:ext cx="5378244" cy="4913670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58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430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00250" indent="-171450">
              <a:buClr>
                <a:schemeClr val="bg1"/>
              </a:buClr>
              <a:buFont typeface="Wingdings" panose="05000000000000000000" pitchFamily="2" charset="2"/>
              <a:buChar char="§"/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the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D2448-C05F-DE6A-9E23-E74452894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840" y="326223"/>
            <a:ext cx="11487235" cy="565351"/>
          </a:xfrm>
          <a:prstGeom prst="rect">
            <a:avLst/>
          </a:prstGeom>
        </p:spPr>
        <p:txBody>
          <a:bodyPr lIns="0"/>
          <a:lstStyle>
            <a:lvl1pPr>
              <a:lnSpc>
                <a:spcPct val="70000"/>
              </a:lnSpc>
              <a:defRPr sz="3600" cap="all" baseline="0">
                <a:gradFill>
                  <a:gsLst>
                    <a:gs pos="65000">
                      <a:srgbClr val="007E3F"/>
                    </a:gs>
                    <a:gs pos="0">
                      <a:srgbClr val="003D26"/>
                    </a:gs>
                    <a:gs pos="97000">
                      <a:srgbClr val="00BE58"/>
                    </a:gs>
                  </a:gsLst>
                  <a:path path="circle">
                    <a:fillToRect l="100000" t="100000"/>
                  </a:path>
                </a:gradFill>
                <a:latin typeface="Proxima Nova Black" panose="02000506030000020004" pitchFamily="50" charset="0"/>
              </a:defRPr>
            </a:lvl1pPr>
          </a:lstStyle>
          <a:p>
            <a:r>
              <a:rPr lang="en-US" dirty="0"/>
              <a:t>TITLE TO BE CAPITALIZED</a:t>
            </a:r>
          </a:p>
        </p:txBody>
      </p:sp>
    </p:spTree>
    <p:extLst>
      <p:ext uri="{BB962C8B-B14F-4D97-AF65-F5344CB8AC3E}">
        <p14:creationId xmlns:p14="http://schemas.microsoft.com/office/powerpoint/2010/main" val="2020901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E62BA76-4015-4071-B498-F7F2CF7F8E1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726991" y="6330554"/>
            <a:ext cx="1133169" cy="19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090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  <p:sldLayoutId id="2147483883" r:id="rId19"/>
    <p:sldLayoutId id="214748388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fb.serhii.voronin.pp.ua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serhii@voronin.pp.ua" TargetMode="External"/><Relationship Id="rId4" Type="http://schemas.openxmlformats.org/officeDocument/2006/relationships/hyperlink" Target="http://ln.serhii.voronin.pp.ua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84A282-3BD5-E437-4251-0E1CB3A7A2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dirty="0"/>
              <a:t>Сергій Воронін</a:t>
            </a:r>
            <a:r>
              <a:rPr lang="en-CA" dirty="0"/>
              <a:t>, Lead Software Engineer</a:t>
            </a:r>
            <a:endParaRPr lang="en-U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7967EC-4C08-8DF2-55ED-2EB92C1D8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напрямкирозвитку</a:t>
            </a:r>
            <a:r>
              <a:rPr lang="uk-UA" dirty="0"/>
              <a:t> інженера</a:t>
            </a:r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138160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DAAB38-174F-4D7A-BA0B-37BD525B1B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6591" y="1585929"/>
            <a:ext cx="2118373" cy="809897"/>
          </a:xfrm>
        </p:spPr>
        <p:txBody>
          <a:bodyPr/>
          <a:lstStyle/>
          <a:p>
            <a:r>
              <a:rPr lang="uk-UA" dirty="0"/>
              <a:t>Розробник серверної частини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34BFBF-2129-49BD-BA82-9D8D7DAF79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uk-UA" dirty="0"/>
              <a:t>Розробник інтерфейсів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AA970A-A239-42C8-A917-4CEABCB76F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5448" y="1585929"/>
            <a:ext cx="1703282" cy="809897"/>
          </a:xfrm>
        </p:spPr>
        <p:txBody>
          <a:bodyPr/>
          <a:lstStyle/>
          <a:p>
            <a:r>
              <a:rPr lang="uk-UA" dirty="0"/>
              <a:t>Мобільний розробник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CDF282-B14D-4D2F-8088-4425776F0D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uk-UA" dirty="0" err="1"/>
              <a:t>Тестувальник</a:t>
            </a:r>
            <a:r>
              <a:rPr lang="uk-UA" dirty="0"/>
              <a:t> (ручний)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FA4277-81F1-49FF-8F9B-AEEBA94F08E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721643" y="1604979"/>
            <a:ext cx="1981199" cy="809897"/>
          </a:xfrm>
        </p:spPr>
        <p:txBody>
          <a:bodyPr/>
          <a:lstStyle/>
          <a:p>
            <a:r>
              <a:rPr lang="uk-UA" dirty="0" err="1"/>
              <a:t>Тестувальник</a:t>
            </a:r>
            <a:r>
              <a:rPr lang="uk-UA" dirty="0"/>
              <a:t> (автоматичний)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19837D-4787-4792-833E-467FBD4CCC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592" y="2667008"/>
            <a:ext cx="1981200" cy="3474300"/>
          </a:xfrm>
        </p:spPr>
        <p:txBody>
          <a:bodyPr/>
          <a:lstStyle/>
          <a:p>
            <a:r>
              <a:rPr lang="uk-UA" dirty="0"/>
              <a:t>Логічно складні задачі</a:t>
            </a:r>
          </a:p>
          <a:p>
            <a:r>
              <a:rPr lang="uk-UA" dirty="0"/>
              <a:t>Стабільний набір технологій та підходів</a:t>
            </a:r>
          </a:p>
          <a:p>
            <a:r>
              <a:rPr lang="uk-UA" dirty="0"/>
              <a:t>Широкий спектр варіантів вирішення задач</a:t>
            </a:r>
          </a:p>
          <a:p>
            <a:r>
              <a:rPr lang="uk-UA" dirty="0"/>
              <a:t>Високий рівень оплати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E408F7-E23D-4D96-B191-9EA9655D00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11399" y="2667008"/>
            <a:ext cx="1981200" cy="3474300"/>
          </a:xfrm>
        </p:spPr>
        <p:txBody>
          <a:bodyPr/>
          <a:lstStyle/>
          <a:p>
            <a:r>
              <a:rPr lang="uk-UA" dirty="0"/>
              <a:t>Наочність результату</a:t>
            </a:r>
          </a:p>
          <a:p>
            <a:r>
              <a:rPr lang="uk-UA" dirty="0"/>
              <a:t>Естетичність</a:t>
            </a:r>
          </a:p>
          <a:p>
            <a:r>
              <a:rPr lang="uk-UA" dirty="0"/>
              <a:t>Зручність інструментів</a:t>
            </a:r>
          </a:p>
          <a:p>
            <a:r>
              <a:rPr lang="uk-UA" dirty="0"/>
              <a:t>Сучасні рішення</a:t>
            </a:r>
          </a:p>
          <a:p>
            <a:r>
              <a:rPr lang="uk-UA" dirty="0"/>
              <a:t>Високий рівень оплати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987CE1D-F0F7-4918-BAF6-C26411C1D2D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035448" y="2667007"/>
            <a:ext cx="1981200" cy="3474300"/>
          </a:xfrm>
        </p:spPr>
        <p:txBody>
          <a:bodyPr/>
          <a:lstStyle/>
          <a:p>
            <a:r>
              <a:rPr lang="uk-UA" dirty="0"/>
              <a:t>Робота із фізичними пристроями</a:t>
            </a:r>
          </a:p>
          <a:p>
            <a:r>
              <a:rPr lang="uk-UA" dirty="0"/>
              <a:t>Наочність результату</a:t>
            </a:r>
          </a:p>
          <a:p>
            <a:r>
              <a:rPr lang="uk-UA" dirty="0"/>
              <a:t>Сучасні рішення</a:t>
            </a:r>
          </a:p>
          <a:p>
            <a:r>
              <a:rPr lang="uk-UA" dirty="0"/>
              <a:t>Високий рівень оплати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B569DF8-35AB-4C76-84D9-60F8B1DBBB0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84897" y="2667008"/>
            <a:ext cx="1981200" cy="3474300"/>
          </a:xfrm>
        </p:spPr>
        <p:txBody>
          <a:bodyPr/>
          <a:lstStyle/>
          <a:p>
            <a:r>
              <a:rPr lang="uk-UA" dirty="0"/>
              <a:t>Відсутність необхідності писати код</a:t>
            </a:r>
          </a:p>
          <a:p>
            <a:r>
              <a:rPr lang="uk-UA" dirty="0"/>
              <a:t>Можливість розібратися із технологіями та процесами</a:t>
            </a:r>
          </a:p>
          <a:p>
            <a:r>
              <a:rPr lang="uk-UA" dirty="0"/>
              <a:t>Найнижчий поріг входу в професію (вимоги до кандидатів)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4FCDB25-F345-4229-A052-A44FF56D3B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721644" y="2667007"/>
            <a:ext cx="1981200" cy="3474300"/>
          </a:xfrm>
        </p:spPr>
        <p:txBody>
          <a:bodyPr/>
          <a:lstStyle/>
          <a:p>
            <a:r>
              <a:rPr lang="uk-UA" dirty="0"/>
              <a:t>Менші вимоги до коду</a:t>
            </a:r>
          </a:p>
          <a:p>
            <a:r>
              <a:rPr lang="uk-UA" dirty="0"/>
              <a:t>Можливість розвивати компетенцію в технології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7848DE-6D8A-47E5-8B71-6E146003A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40" y="326223"/>
            <a:ext cx="11487235" cy="565351"/>
          </a:xfrm>
          <a:prstGeom prst="rect">
            <a:avLst/>
          </a:prstGeom>
        </p:spPr>
        <p:txBody>
          <a:bodyPr/>
          <a:lstStyle/>
          <a:p>
            <a:r>
              <a:rPr lang="uk-UA" dirty="0"/>
              <a:t>спеціалізації. Плюси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06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34BFBF-2129-49BD-BA82-9D8D7DAF79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11399" y="1585929"/>
            <a:ext cx="2070666" cy="809897"/>
          </a:xfrm>
        </p:spPr>
        <p:txBody>
          <a:bodyPr/>
          <a:lstStyle/>
          <a:p>
            <a:r>
              <a:rPr lang="uk-UA" dirty="0"/>
              <a:t>Інженер інфраструктури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E408F7-E23D-4D96-B191-9EA9655D00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11399" y="2667007"/>
            <a:ext cx="1981200" cy="3864769"/>
          </a:xfrm>
        </p:spPr>
        <p:txBody>
          <a:bodyPr/>
          <a:lstStyle/>
          <a:p>
            <a:r>
              <a:rPr lang="uk-UA" dirty="0"/>
              <a:t>Знайомство із передовими технологіями</a:t>
            </a:r>
          </a:p>
          <a:p>
            <a:r>
              <a:rPr lang="uk-UA" dirty="0"/>
              <a:t>Знання будови та принципів роботи </a:t>
            </a:r>
            <a:r>
              <a:rPr lang="uk-UA" dirty="0" err="1"/>
              <a:t>проєкту</a:t>
            </a:r>
            <a:r>
              <a:rPr lang="uk-UA" dirty="0"/>
              <a:t> на всіх рівнях</a:t>
            </a:r>
          </a:p>
          <a:p>
            <a:r>
              <a:rPr lang="uk-UA" dirty="0"/>
              <a:t>Доступ до головних робочих систем</a:t>
            </a:r>
          </a:p>
          <a:p>
            <a:r>
              <a:rPr lang="uk-UA" dirty="0"/>
              <a:t>Взаємодія із працівниками дата центрів, хмарних сервісів і </a:t>
            </a:r>
            <a:r>
              <a:rPr lang="uk-UA" dirty="0" err="1"/>
              <a:t>т.ін</a:t>
            </a:r>
            <a:r>
              <a:rPr lang="uk-UA" dirty="0"/>
              <a:t>.</a:t>
            </a:r>
          </a:p>
          <a:p>
            <a:r>
              <a:rPr lang="uk-UA" dirty="0"/>
              <a:t>Високий рівень оплати (найвищий)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7848DE-6D8A-47E5-8B71-6E146003A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40" y="326223"/>
            <a:ext cx="11487235" cy="565351"/>
          </a:xfrm>
          <a:prstGeom prst="rect">
            <a:avLst/>
          </a:prstGeom>
        </p:spPr>
        <p:txBody>
          <a:bodyPr/>
          <a:lstStyle/>
          <a:p>
            <a:r>
              <a:rPr lang="uk-UA" dirty="0"/>
              <a:t>спеціалізації. Плюси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018A8-C74D-8555-A03B-3B49A226F52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6ABBC6-9BB7-A830-8587-ABD29A70F2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932D57A-EBE7-E2BF-2C0B-B862ADBCEC7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033151B-C54B-EA56-3A01-65CC284852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A029B96-2EF7-F7AE-63D7-8BE290A7A1C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5E313AB-4DEF-82B7-7138-611A337F4D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9078ABA-334A-19DA-5C73-D3C6BFB6A8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14B8CAD-0C3C-EF84-1890-04F5EC76C5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752971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0495B-414A-1E44-0F65-4DFD2FAF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спеціалізації інженерів у команді.</a:t>
            </a:r>
            <a:br>
              <a:rPr lang="uk-UA" dirty="0"/>
            </a:br>
            <a:r>
              <a:rPr lang="uk-UA" dirty="0"/>
              <a:t>Мінуси</a:t>
            </a:r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993679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DAAB38-174F-4D7A-BA0B-37BD525B1B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6591" y="1585929"/>
            <a:ext cx="2118373" cy="809897"/>
          </a:xfrm>
        </p:spPr>
        <p:txBody>
          <a:bodyPr/>
          <a:lstStyle/>
          <a:p>
            <a:r>
              <a:rPr lang="uk-UA" dirty="0"/>
              <a:t>Розробник серверної частини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34BFBF-2129-49BD-BA82-9D8D7DAF79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uk-UA" dirty="0"/>
              <a:t>Розробник інтерфейсів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AA970A-A239-42C8-A917-4CEABCB76F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5448" y="1585929"/>
            <a:ext cx="1703282" cy="809897"/>
          </a:xfrm>
        </p:spPr>
        <p:txBody>
          <a:bodyPr/>
          <a:lstStyle/>
          <a:p>
            <a:r>
              <a:rPr lang="uk-UA" dirty="0"/>
              <a:t>Мобільний розробник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CDF282-B14D-4D2F-8088-4425776F0D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uk-UA" dirty="0" err="1"/>
              <a:t>Тестувальник</a:t>
            </a:r>
            <a:r>
              <a:rPr lang="uk-UA" dirty="0"/>
              <a:t> (ручний)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FA4277-81F1-49FF-8F9B-AEEBA94F08E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721643" y="1604979"/>
            <a:ext cx="1981199" cy="809897"/>
          </a:xfrm>
        </p:spPr>
        <p:txBody>
          <a:bodyPr/>
          <a:lstStyle/>
          <a:p>
            <a:r>
              <a:rPr lang="uk-UA" dirty="0" err="1"/>
              <a:t>Тестувальник</a:t>
            </a:r>
            <a:r>
              <a:rPr lang="uk-UA" dirty="0"/>
              <a:t> (автоматичний)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19837D-4787-4792-833E-467FBD4CCC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592" y="2667008"/>
            <a:ext cx="1981200" cy="3474300"/>
          </a:xfrm>
        </p:spPr>
        <p:txBody>
          <a:bodyPr/>
          <a:lstStyle/>
          <a:p>
            <a:r>
              <a:rPr lang="uk-UA" dirty="0"/>
              <a:t>Високий поріг входу в професію (вимоги до кандидатів)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E408F7-E23D-4D96-B191-9EA9655D00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11399" y="2667008"/>
            <a:ext cx="1981200" cy="3474300"/>
          </a:xfrm>
        </p:spPr>
        <p:txBody>
          <a:bodyPr/>
          <a:lstStyle/>
          <a:p>
            <a:r>
              <a:rPr lang="uk-UA" dirty="0"/>
              <a:t>Відносно швидкий цикл зміни технологій</a:t>
            </a:r>
          </a:p>
          <a:p>
            <a:r>
              <a:rPr lang="uk-UA" dirty="0"/>
              <a:t>Необхідність переходити між технологіями кожні декілька років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987CE1D-F0F7-4918-BAF6-C26411C1D2D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035448" y="2667007"/>
            <a:ext cx="1981200" cy="3474300"/>
          </a:xfrm>
        </p:spPr>
        <p:txBody>
          <a:bodyPr/>
          <a:lstStyle/>
          <a:p>
            <a:r>
              <a:rPr lang="uk-UA" dirty="0"/>
              <a:t>Плинність пристроїв та підходів</a:t>
            </a:r>
          </a:p>
          <a:p>
            <a:r>
              <a:rPr lang="uk-UA" dirty="0"/>
              <a:t>Залежність від технологічних рішень виробника (ОС чи пристроїв)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B569DF8-35AB-4C76-84D9-60F8B1DBBB0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84897" y="2667008"/>
            <a:ext cx="1981200" cy="3474300"/>
          </a:xfrm>
        </p:spPr>
        <p:txBody>
          <a:bodyPr/>
          <a:lstStyle/>
          <a:p>
            <a:r>
              <a:rPr lang="uk-UA" dirty="0"/>
              <a:t>Рутинність роботи</a:t>
            </a:r>
          </a:p>
          <a:p>
            <a:r>
              <a:rPr lang="uk-UA" dirty="0"/>
              <a:t>Невисокий рівень оплати (найнижчій)</a:t>
            </a:r>
          </a:p>
          <a:p>
            <a:r>
              <a:rPr lang="uk-UA" dirty="0"/>
              <a:t>Висока відповідальність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4FCDB25-F345-4229-A052-A44FF56D3B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721644" y="2667007"/>
            <a:ext cx="1981200" cy="3474300"/>
          </a:xfrm>
        </p:spPr>
        <p:txBody>
          <a:bodyPr/>
          <a:lstStyle/>
          <a:p>
            <a:r>
              <a:rPr lang="uk-UA" dirty="0"/>
              <a:t>Залежність від рішень, які обирають розробники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7848DE-6D8A-47E5-8B71-6E146003A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40" y="326223"/>
            <a:ext cx="11487235" cy="565351"/>
          </a:xfrm>
          <a:prstGeom prst="rect">
            <a:avLst/>
          </a:prstGeom>
        </p:spPr>
        <p:txBody>
          <a:bodyPr/>
          <a:lstStyle/>
          <a:p>
            <a:r>
              <a:rPr lang="uk-UA" dirty="0"/>
              <a:t>спеціалізації. Мінуси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22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34BFBF-2129-49BD-BA82-9D8D7DAF79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11399" y="1585929"/>
            <a:ext cx="2070666" cy="809897"/>
          </a:xfrm>
        </p:spPr>
        <p:txBody>
          <a:bodyPr/>
          <a:lstStyle/>
          <a:p>
            <a:r>
              <a:rPr lang="uk-UA" dirty="0"/>
              <a:t>Інженер інфраструктури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E408F7-E23D-4D96-B191-9EA9655D00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11399" y="2667008"/>
            <a:ext cx="1981200" cy="3536084"/>
          </a:xfrm>
        </p:spPr>
        <p:txBody>
          <a:bodyPr/>
          <a:lstStyle/>
          <a:p>
            <a:r>
              <a:rPr lang="uk-UA" dirty="0"/>
              <a:t>Високий поріг входу в професію (вимоги до кандидатів)</a:t>
            </a:r>
          </a:p>
          <a:p>
            <a:r>
              <a:rPr lang="uk-UA" dirty="0"/>
              <a:t>Широкий спектр інструментів, яким потрібно володіти</a:t>
            </a:r>
          </a:p>
          <a:p>
            <a:r>
              <a:rPr lang="uk-UA" dirty="0"/>
              <a:t>Необхідність постійно вдосконалювати знання в актуальних технологіях</a:t>
            </a:r>
          </a:p>
          <a:p>
            <a:r>
              <a:rPr lang="uk-UA" dirty="0"/>
              <a:t>Висока відповідальність (найвища)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7848DE-6D8A-47E5-8B71-6E146003A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40" y="326223"/>
            <a:ext cx="11487235" cy="565351"/>
          </a:xfrm>
          <a:prstGeom prst="rect">
            <a:avLst/>
          </a:prstGeom>
        </p:spPr>
        <p:txBody>
          <a:bodyPr/>
          <a:lstStyle/>
          <a:p>
            <a:r>
              <a:rPr lang="uk-UA" dirty="0"/>
              <a:t>спеціалізації. Мінуси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018A8-C74D-8555-A03B-3B49A226F52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6ABBC6-9BB7-A830-8587-ABD29A70F2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932D57A-EBE7-E2BF-2C0B-B862ADBCEC7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033151B-C54B-EA56-3A01-65CC284852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A029B96-2EF7-F7AE-63D7-8BE290A7A1C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5E313AB-4DEF-82B7-7138-611A337F4D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9078ABA-334A-19DA-5C73-D3C6BFB6A8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14B8CAD-0C3C-EF84-1890-04F5EC76C5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54671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0495B-414A-1E44-0F65-4DFD2FAF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спеціалізації інженерів у команді.</a:t>
            </a:r>
            <a:br>
              <a:rPr lang="uk-UA" dirty="0"/>
            </a:br>
            <a:r>
              <a:rPr lang="uk-UA" dirty="0"/>
              <a:t>Технології</a:t>
            </a:r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2930478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64C319-C3E1-7D53-9EC0-F3AA2237D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спеціалізації. Технології</a:t>
            </a:r>
            <a:endParaRPr lang="en-UA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F374AA9-F0C4-1824-EB22-E1F5D11F77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141066"/>
              </p:ext>
            </p:extLst>
          </p:nvPr>
        </p:nvGraphicFramePr>
        <p:xfrm>
          <a:off x="331840" y="1213858"/>
          <a:ext cx="11487236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1809">
                  <a:extLst>
                    <a:ext uri="{9D8B030D-6E8A-4147-A177-3AD203B41FA5}">
                      <a16:colId xmlns:a16="http://schemas.microsoft.com/office/drawing/2014/main" val="330985147"/>
                    </a:ext>
                  </a:extLst>
                </a:gridCol>
                <a:gridCol w="2871809">
                  <a:extLst>
                    <a:ext uri="{9D8B030D-6E8A-4147-A177-3AD203B41FA5}">
                      <a16:colId xmlns:a16="http://schemas.microsoft.com/office/drawing/2014/main" val="1712531448"/>
                    </a:ext>
                  </a:extLst>
                </a:gridCol>
                <a:gridCol w="2871809">
                  <a:extLst>
                    <a:ext uri="{9D8B030D-6E8A-4147-A177-3AD203B41FA5}">
                      <a16:colId xmlns:a16="http://schemas.microsoft.com/office/drawing/2014/main" val="4231029485"/>
                    </a:ext>
                  </a:extLst>
                </a:gridCol>
                <a:gridCol w="2871809">
                  <a:extLst>
                    <a:ext uri="{9D8B030D-6E8A-4147-A177-3AD203B41FA5}">
                      <a16:colId xmlns:a16="http://schemas.microsoft.com/office/drawing/2014/main" val="818955275"/>
                    </a:ext>
                  </a:extLst>
                </a:gridCol>
              </a:tblGrid>
              <a:tr h="5486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Розробник серверної частини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Розробник інтерфейсів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Мобільний розробник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Інженер інфраструктури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8643971"/>
                  </a:ext>
                </a:extLst>
              </a:tr>
              <a:tr h="338598">
                <a:tc>
                  <a:txBody>
                    <a:bodyPr/>
                    <a:lstStyle/>
                    <a:p>
                      <a:r>
                        <a:rPr lang="en-UA" dirty="0"/>
                        <a:t>Java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ReactJS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Kotlin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docker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066788"/>
                  </a:ext>
                </a:extLst>
              </a:tr>
              <a:tr h="338598">
                <a:tc>
                  <a:txBody>
                    <a:bodyPr/>
                    <a:lstStyle/>
                    <a:p>
                      <a:r>
                        <a:rPr lang="en-UA" dirty="0"/>
                        <a:t>HTTP, REST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redux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Java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kubernetes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6337784"/>
                  </a:ext>
                </a:extLst>
              </a:tr>
              <a:tr h="338598">
                <a:tc>
                  <a:txBody>
                    <a:bodyPr/>
                    <a:lstStyle/>
                    <a:p>
                      <a:r>
                        <a:rPr lang="en-UA" dirty="0"/>
                        <a:t>Spring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VueJS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Swift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bash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721700"/>
                  </a:ext>
                </a:extLst>
              </a:tr>
              <a:tr h="338598">
                <a:tc>
                  <a:txBody>
                    <a:bodyPr/>
                    <a:lstStyle/>
                    <a:p>
                      <a:r>
                        <a:rPr lang="en-UA" dirty="0"/>
                        <a:t>Hibernate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Vuex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HTTP, REST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</a:t>
                      </a:r>
                      <a:r>
                        <a:rPr lang="en-UA" dirty="0"/>
                        <a:t>inux, unix, windows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788610"/>
                  </a:ext>
                </a:extLst>
              </a:tr>
              <a:tr h="338598">
                <a:tc>
                  <a:txBody>
                    <a:bodyPr/>
                    <a:lstStyle/>
                    <a:p>
                      <a:r>
                        <a:rPr lang="en-UA" dirty="0"/>
                        <a:t>DB: SQL, noSQL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Backbone.js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DB: SQL, noSQL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  <a:r>
                        <a:rPr lang="en-UA" dirty="0"/>
                        <a:t>aven, npm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864670"/>
                  </a:ext>
                </a:extLst>
              </a:tr>
              <a:tr h="338598">
                <a:tc>
                  <a:txBody>
                    <a:bodyPr/>
                    <a:lstStyle/>
                    <a:p>
                      <a:r>
                        <a:rPr lang="en-UA" dirty="0"/>
                        <a:t>Security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Angular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Security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</a:t>
                      </a:r>
                      <a:r>
                        <a:rPr lang="en-UA" dirty="0"/>
                        <a:t>enkins, teamcity, github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5174655"/>
                  </a:ext>
                </a:extLst>
              </a:tr>
              <a:tr h="338598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  <a:r>
                        <a:rPr lang="en-UA" dirty="0"/>
                        <a:t>#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Fetch API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A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GCP, AWS, Azure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154383"/>
                  </a:ext>
                </a:extLst>
              </a:tr>
              <a:tr h="338598">
                <a:tc>
                  <a:txBody>
                    <a:bodyPr/>
                    <a:lstStyle/>
                    <a:p>
                      <a:r>
                        <a:rPr lang="en-UA" dirty="0"/>
                        <a:t>.NET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npm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A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  <a:r>
                        <a:rPr lang="en-UA" dirty="0"/>
                        <a:t>etworking, OSI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3842999"/>
                  </a:ext>
                </a:extLst>
              </a:tr>
              <a:tr h="338598">
                <a:tc>
                  <a:txBody>
                    <a:bodyPr/>
                    <a:lstStyle/>
                    <a:p>
                      <a:r>
                        <a:rPr lang="en-UA" dirty="0"/>
                        <a:t>NHibernate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HTML, DOM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A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HTTP, HTTPS, SSL, TLS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854242"/>
                  </a:ext>
                </a:extLst>
              </a:tr>
              <a:tr h="338598">
                <a:tc>
                  <a:txBody>
                    <a:bodyPr/>
                    <a:lstStyle/>
                    <a:p>
                      <a:r>
                        <a:rPr lang="en-UA" dirty="0"/>
                        <a:t>C++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CSS, SASS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A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security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107759"/>
                  </a:ext>
                </a:extLst>
              </a:tr>
              <a:tr h="338598">
                <a:tc>
                  <a:txBody>
                    <a:bodyPr/>
                    <a:lstStyle/>
                    <a:p>
                      <a:r>
                        <a:rPr lang="en-UA" dirty="0"/>
                        <a:t>nodeJS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A" dirty="0"/>
                        <a:t>AJAX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A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  <a:r>
                        <a:rPr lang="en-UA" dirty="0"/>
                        <a:t>ystem design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013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65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CCABFED-4360-CCB9-D04D-0217A1CC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40" y="326223"/>
            <a:ext cx="11487235" cy="565351"/>
          </a:xfrm>
          <a:prstGeom prst="rect">
            <a:avLst/>
          </a:prstGeom>
        </p:spPr>
        <p:txBody>
          <a:bodyPr/>
          <a:lstStyle/>
          <a:p>
            <a:r>
              <a:rPr lang="uk-UA" dirty="0"/>
              <a:t>спеціалізації. Технології</a:t>
            </a:r>
            <a:endParaRPr lang="en-UA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338F4FB-5F49-ABA6-4602-4FF90BB24CF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265212" y="1236744"/>
            <a:ext cx="7553863" cy="2359072"/>
          </a:xfrm>
        </p:spPr>
        <p:txBody>
          <a:bodyPr/>
          <a:lstStyle/>
          <a:p>
            <a:r>
              <a:rPr lang="en-US" dirty="0"/>
              <a:t>JIRA, Asana, </a:t>
            </a:r>
            <a:r>
              <a:rPr lang="en-US" dirty="0" err="1"/>
              <a:t>trello</a:t>
            </a:r>
            <a:endParaRPr lang="en-US" dirty="0"/>
          </a:p>
          <a:p>
            <a:r>
              <a:rPr lang="en-US" dirty="0"/>
              <a:t>Test cases, test plans, test strategies</a:t>
            </a:r>
          </a:p>
          <a:p>
            <a:r>
              <a:rPr lang="en-US" dirty="0"/>
              <a:t>Types of testing: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Integration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Unit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Functional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Performance / Load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regression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62669F4-C45E-BC4E-62EB-95639CCB6A4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31841" y="1236744"/>
            <a:ext cx="3514445" cy="928894"/>
          </a:xfrm>
        </p:spPr>
        <p:txBody>
          <a:bodyPr/>
          <a:lstStyle/>
          <a:p>
            <a:r>
              <a:rPr lang="uk-UA" dirty="0" err="1"/>
              <a:t>Тестувальник</a:t>
            </a:r>
            <a:r>
              <a:rPr lang="uk-UA" dirty="0"/>
              <a:t> (ручний)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E4E6FC3-527C-3EED-43CF-C6FC4A5D0E7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265212" y="3766112"/>
            <a:ext cx="7553863" cy="2202958"/>
          </a:xfrm>
        </p:spPr>
        <p:txBody>
          <a:bodyPr/>
          <a:lstStyle/>
          <a:p>
            <a:r>
              <a:rPr lang="en-UA" dirty="0"/>
              <a:t>Java, Ruby, c#, JS</a:t>
            </a:r>
          </a:p>
          <a:p>
            <a:r>
              <a:rPr lang="en-UA" dirty="0"/>
              <a:t>Gherkin</a:t>
            </a:r>
          </a:p>
          <a:p>
            <a:r>
              <a:rPr lang="en-UA" dirty="0"/>
              <a:t>DB: SQL, noSQL</a:t>
            </a:r>
          </a:p>
          <a:p>
            <a:r>
              <a:rPr lang="en-UA" dirty="0"/>
              <a:t>HTTP, REST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EB9BD6B-2673-004C-A67E-82859C68ABB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uk-UA" dirty="0" err="1"/>
              <a:t>Тестувальник</a:t>
            </a:r>
            <a:r>
              <a:rPr lang="uk-UA" dirty="0"/>
              <a:t> (автоматичний)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26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34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31E840-4C86-4FC2-A9B5-A13DDBA3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ПЛАН</a:t>
            </a:r>
            <a:endParaRPr lang="en-U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19A35B-90D4-95DA-8BA6-25E8A9E0AA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sz="3200" dirty="0"/>
              <a:t>Знайомство</a:t>
            </a:r>
            <a:r>
              <a:rPr lang="en-CA" sz="3200" dirty="0"/>
              <a:t> / </a:t>
            </a:r>
            <a:r>
              <a:rPr lang="uk-UA" sz="3200" dirty="0"/>
              <a:t>про мене</a:t>
            </a:r>
          </a:p>
          <a:p>
            <a:r>
              <a:rPr lang="uk-UA" sz="3200" dirty="0"/>
              <a:t>Інженерні спеціалізації</a:t>
            </a:r>
          </a:p>
          <a:p>
            <a:r>
              <a:rPr lang="uk-UA" sz="3200" dirty="0"/>
              <a:t>Особливості (плюси</a:t>
            </a:r>
            <a:r>
              <a:rPr lang="en-CA" sz="3200" dirty="0"/>
              <a:t>/</a:t>
            </a:r>
            <a:r>
              <a:rPr lang="uk-UA" sz="3200" dirty="0"/>
              <a:t>мінуси)</a:t>
            </a:r>
          </a:p>
          <a:p>
            <a:r>
              <a:rPr lang="uk-UA" sz="3200" dirty="0"/>
              <a:t>Актуальні технології</a:t>
            </a:r>
          </a:p>
          <a:p>
            <a:endParaRPr lang="en-UA" sz="3200" dirty="0"/>
          </a:p>
        </p:txBody>
      </p:sp>
    </p:spTree>
    <p:extLst>
      <p:ext uri="{BB962C8B-B14F-4D97-AF65-F5344CB8AC3E}">
        <p14:creationId xmlns:p14="http://schemas.microsoft.com/office/powerpoint/2010/main" val="2280671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3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6C16A-75DC-1FD3-7131-0130FC132F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3070" y="1119121"/>
            <a:ext cx="9496005" cy="5059257"/>
          </a:xfrm>
        </p:spPr>
        <p:txBody>
          <a:bodyPr/>
          <a:lstStyle/>
          <a:p>
            <a:r>
              <a:rPr lang="uk-UA" sz="2400" dirty="0"/>
              <a:t>Робочий профіль: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Java </a:t>
            </a:r>
            <a:r>
              <a:rPr lang="uk-UA" sz="2400" dirty="0"/>
              <a:t>розробник </a:t>
            </a:r>
            <a:r>
              <a:rPr lang="en-US" sz="2400" dirty="0"/>
              <a:t>11</a:t>
            </a:r>
            <a:r>
              <a:rPr lang="uk-UA" sz="2400" dirty="0"/>
              <a:t> років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/>
              <a:t>Працював у </a:t>
            </a:r>
            <a:r>
              <a:rPr lang="en-US" sz="2400" dirty="0"/>
              <a:t>9</a:t>
            </a:r>
            <a:r>
              <a:rPr lang="uk-UA" sz="2400" dirty="0"/>
              <a:t> командах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/>
              <a:t>Вів</a:t>
            </a:r>
            <a:r>
              <a:rPr lang="en-US" sz="2400" dirty="0"/>
              <a:t> 2</a:t>
            </a:r>
            <a:r>
              <a:rPr lang="uk-UA" sz="2400" dirty="0"/>
              <a:t> команди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/>
              <a:t>Користувач </a:t>
            </a:r>
            <a:r>
              <a:rPr lang="en-US" sz="2400" dirty="0"/>
              <a:t>Mac, </a:t>
            </a:r>
            <a:r>
              <a:rPr lang="uk-UA" sz="2400" dirty="0"/>
              <a:t>фанат </a:t>
            </a:r>
            <a:r>
              <a:rPr lang="en-US" sz="2400" dirty="0"/>
              <a:t>Ubuntu, Windows </a:t>
            </a:r>
            <a:r>
              <a:rPr lang="uk-UA" sz="2400" dirty="0"/>
              <a:t>- </a:t>
            </a:r>
            <a:r>
              <a:rPr lang="en-US" sz="2400" dirty="0"/>
              <a:t>must d*@ </a:t>
            </a:r>
            <a:r>
              <a:rPr lang="en-US" sz="2400" dirty="0">
                <a:sym typeface="Wingdings" pitchFamily="2" charset="2"/>
              </a:rPr>
              <a:t>;-)</a:t>
            </a:r>
            <a:endParaRPr lang="uk-UA" sz="2400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400" dirty="0">
              <a:sym typeface="Wingdings" pitchFamily="2" charset="2"/>
            </a:endParaRPr>
          </a:p>
          <a:p>
            <a:r>
              <a:rPr lang="uk-UA" sz="2400" dirty="0">
                <a:sym typeface="Wingdings" pitchFamily="2" charset="2"/>
              </a:rPr>
              <a:t>Контакти: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http://fb.serhii.voronin.pp.ua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uk-UA" sz="2400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sz="2400" dirty="0"/>
              <a:t>— </a:t>
            </a:r>
            <a:r>
              <a:rPr lang="en-US" sz="2400" dirty="0" err="1"/>
              <a:t>facebook</a:t>
            </a:r>
            <a:endParaRPr lang="uk-U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http://ln.serhii.voronin.pp.ua/</a:t>
            </a:r>
            <a:r>
              <a:rPr lang="uk-UA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/>
              <a:t>— LinkedIn</a:t>
            </a:r>
            <a:endParaRPr lang="uk-U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serhii@voronin.pp.ua</a:t>
            </a:r>
            <a:r>
              <a:rPr lang="uk-UA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/>
              <a:t>- email 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A" sz="2400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9D9ECD-215F-8593-1CEB-63015297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A" dirty="0"/>
              <a:t>ABOUTME</a:t>
            </a:r>
          </a:p>
        </p:txBody>
      </p:sp>
    </p:spTree>
    <p:extLst>
      <p:ext uri="{BB962C8B-B14F-4D97-AF65-F5344CB8AC3E}">
        <p14:creationId xmlns:p14="http://schemas.microsoft.com/office/powerpoint/2010/main" val="2683306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0495B-414A-1E44-0F65-4DFD2FAF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спеціалізації інженерів у команді</a:t>
            </a:r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2085929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6C16A-75DC-1FD3-7131-0130FC132F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98" y="1119121"/>
            <a:ext cx="11275378" cy="5059257"/>
          </a:xfrm>
        </p:spPr>
        <p:txBody>
          <a:bodyPr/>
          <a:lstStyle/>
          <a:p>
            <a:r>
              <a:rPr lang="uk-UA" sz="2400" dirty="0">
                <a:solidFill>
                  <a:schemeClr val="tx1"/>
                </a:solidFill>
              </a:rPr>
              <a:t>Розглянемо ключові спеціалізації: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1"/>
                </a:solidFill>
              </a:rPr>
              <a:t>Розробник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chemeClr val="tx1"/>
                </a:solidFill>
              </a:rPr>
              <a:t>серверної частини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chemeClr val="tx1"/>
                </a:solidFill>
              </a:rPr>
              <a:t>користувацьких інтерфейсів</a:t>
            </a:r>
            <a:endParaRPr lang="uk-UA" sz="2400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chemeClr val="tx1"/>
                </a:solidFill>
              </a:rPr>
              <a:t>мобільних клієнтів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err="1">
                <a:solidFill>
                  <a:schemeClr val="tx1"/>
                </a:solidFill>
              </a:rPr>
              <a:t>Тестувальник</a:t>
            </a:r>
            <a:endParaRPr lang="uk-UA" sz="2400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chemeClr val="tx1"/>
                </a:solidFill>
              </a:rPr>
              <a:t>автоматичний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chemeClr val="tx1"/>
                </a:solidFill>
              </a:rPr>
              <a:t>ручний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1"/>
                </a:solidFill>
              </a:rPr>
              <a:t>Інженер інфраструктури</a:t>
            </a:r>
          </a:p>
          <a:p>
            <a:pPr lvl="1"/>
            <a:endParaRPr lang="uk-UA" sz="2200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uk-UA" sz="22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400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9D9ECD-215F-8593-1CEB-63015297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спеціалізації інженерів у команді</a:t>
            </a:r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107554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0495B-414A-1E44-0F65-4DFD2FAF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спеціалізації інженерів у команді.</a:t>
            </a:r>
            <a:br>
              <a:rPr lang="uk-UA" dirty="0"/>
            </a:br>
            <a:r>
              <a:rPr lang="uk-UA" dirty="0"/>
              <a:t>Задачі</a:t>
            </a:r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2950907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DAAB38-174F-4D7A-BA0B-37BD525B1B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6591" y="1585929"/>
            <a:ext cx="2118373" cy="809897"/>
          </a:xfrm>
        </p:spPr>
        <p:txBody>
          <a:bodyPr/>
          <a:lstStyle/>
          <a:p>
            <a:r>
              <a:rPr lang="uk-UA" dirty="0"/>
              <a:t>Розробник серверної частини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34BFBF-2129-49BD-BA82-9D8D7DAF79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uk-UA" dirty="0"/>
              <a:t>Розробник інтерфейсів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AA970A-A239-42C8-A917-4CEABCB76F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5448" y="1585929"/>
            <a:ext cx="1703282" cy="809897"/>
          </a:xfrm>
        </p:spPr>
        <p:txBody>
          <a:bodyPr/>
          <a:lstStyle/>
          <a:p>
            <a:r>
              <a:rPr lang="uk-UA" dirty="0"/>
              <a:t>Мобільний розробник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CDF282-B14D-4D2F-8088-4425776F0D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uk-UA" dirty="0" err="1"/>
              <a:t>Тестувальник</a:t>
            </a:r>
            <a:r>
              <a:rPr lang="uk-UA" dirty="0"/>
              <a:t> (ручний)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FA4277-81F1-49FF-8F9B-AEEBA94F08E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721643" y="1604979"/>
            <a:ext cx="1981199" cy="809897"/>
          </a:xfrm>
        </p:spPr>
        <p:txBody>
          <a:bodyPr/>
          <a:lstStyle/>
          <a:p>
            <a:r>
              <a:rPr lang="uk-UA" dirty="0" err="1"/>
              <a:t>Тестувальник</a:t>
            </a:r>
            <a:r>
              <a:rPr lang="uk-UA" dirty="0"/>
              <a:t> (автоматичний)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19837D-4787-4792-833E-467FBD4CCC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592" y="2667008"/>
            <a:ext cx="1981200" cy="3474300"/>
          </a:xfrm>
        </p:spPr>
        <p:txBody>
          <a:bodyPr/>
          <a:lstStyle/>
          <a:p>
            <a:r>
              <a:rPr lang="uk-UA" dirty="0"/>
              <a:t>Розробка програмних інтерфейсів </a:t>
            </a:r>
            <a:r>
              <a:rPr lang="en-CA" dirty="0"/>
              <a:t>(API)</a:t>
            </a:r>
          </a:p>
          <a:p>
            <a:r>
              <a:rPr lang="uk-UA" dirty="0"/>
              <a:t>Взаємодія із іншими системами</a:t>
            </a:r>
          </a:p>
          <a:p>
            <a:r>
              <a:rPr lang="uk-UA" dirty="0" err="1"/>
              <a:t>Проєктування</a:t>
            </a:r>
            <a:r>
              <a:rPr lang="uk-UA" dirty="0"/>
              <a:t> коду та взаємодії із базами даних</a:t>
            </a:r>
          </a:p>
          <a:p>
            <a:r>
              <a:rPr lang="uk-UA" dirty="0"/>
              <a:t>Написання обробки запитів користувачів</a:t>
            </a:r>
            <a:r>
              <a:rPr lang="en-CA" dirty="0"/>
              <a:t>/</a:t>
            </a:r>
            <a:r>
              <a:rPr lang="uk-UA" dirty="0"/>
              <a:t>планових задач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E408F7-E23D-4D96-B191-9EA9655D00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11399" y="2667008"/>
            <a:ext cx="1981200" cy="3474300"/>
          </a:xfrm>
        </p:spPr>
        <p:txBody>
          <a:bodyPr/>
          <a:lstStyle/>
          <a:p>
            <a:r>
              <a:rPr lang="uk-UA" dirty="0"/>
              <a:t>Розробка користувацьких інтерфейсів (</a:t>
            </a:r>
            <a:r>
              <a:rPr lang="en-CA" dirty="0"/>
              <a:t>UI)</a:t>
            </a:r>
          </a:p>
          <a:p>
            <a:r>
              <a:rPr lang="uk-UA" dirty="0"/>
              <a:t>Робота із дизайнерами та макетами</a:t>
            </a:r>
          </a:p>
          <a:p>
            <a:r>
              <a:rPr lang="uk-UA" dirty="0" err="1"/>
              <a:t>Проєктування</a:t>
            </a:r>
            <a:r>
              <a:rPr lang="uk-UA" dirty="0"/>
              <a:t> коду та взаємодії із серверними </a:t>
            </a:r>
            <a:r>
              <a:rPr lang="en-CA" dirty="0"/>
              <a:t>API</a:t>
            </a:r>
            <a:endParaRPr lang="uk-UA" dirty="0"/>
          </a:p>
          <a:p>
            <a:r>
              <a:rPr lang="uk-UA" dirty="0"/>
              <a:t>Верстка, стилізація, оптимізація роботи в браузерах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987CE1D-F0F7-4918-BAF6-C26411C1D2D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035448" y="2667007"/>
            <a:ext cx="1981200" cy="3474300"/>
          </a:xfrm>
        </p:spPr>
        <p:txBody>
          <a:bodyPr/>
          <a:lstStyle/>
          <a:p>
            <a:r>
              <a:rPr lang="uk-UA" dirty="0"/>
              <a:t>Розробка застосунків під смартфони та ін.</a:t>
            </a:r>
          </a:p>
          <a:p>
            <a:r>
              <a:rPr lang="uk-UA" dirty="0"/>
              <a:t>Робота із дизайнерами та макетами</a:t>
            </a:r>
          </a:p>
          <a:p>
            <a:r>
              <a:rPr lang="uk-UA" dirty="0" err="1"/>
              <a:t>Проєктування</a:t>
            </a:r>
            <a:r>
              <a:rPr lang="uk-UA" dirty="0"/>
              <a:t> коду та взаємодії із серверними </a:t>
            </a:r>
            <a:r>
              <a:rPr lang="en-CA" dirty="0"/>
              <a:t>API</a:t>
            </a:r>
            <a:r>
              <a:rPr lang="uk-UA" dirty="0"/>
              <a:t> та локальними БД</a:t>
            </a:r>
          </a:p>
          <a:p>
            <a:r>
              <a:rPr lang="uk-UA" dirty="0"/>
              <a:t>Верстка, стилізація</a:t>
            </a:r>
          </a:p>
          <a:p>
            <a:endParaRPr lang="uk-UA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B569DF8-35AB-4C76-84D9-60F8B1DBBB0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84897" y="2667008"/>
            <a:ext cx="1981200" cy="3474300"/>
          </a:xfrm>
        </p:spPr>
        <p:txBody>
          <a:bodyPr/>
          <a:lstStyle/>
          <a:p>
            <a:r>
              <a:rPr lang="uk-UA" dirty="0"/>
              <a:t>Розробка тестових сценаріїв</a:t>
            </a:r>
          </a:p>
          <a:p>
            <a:r>
              <a:rPr lang="uk-UA" dirty="0"/>
              <a:t>Виконання сценаріїв у ході розробки задачі</a:t>
            </a:r>
          </a:p>
          <a:p>
            <a:r>
              <a:rPr lang="uk-UA" dirty="0"/>
              <a:t>Виконання регресійних сценаріїв при підготовці до нового випуску</a:t>
            </a:r>
          </a:p>
          <a:p>
            <a:r>
              <a:rPr lang="uk-UA" dirty="0"/>
              <a:t>Робота із вимогами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4FCDB25-F345-4229-A052-A44FF56D3B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721644" y="2667007"/>
            <a:ext cx="1981200" cy="3474300"/>
          </a:xfrm>
        </p:spPr>
        <p:txBody>
          <a:bodyPr/>
          <a:lstStyle/>
          <a:p>
            <a:r>
              <a:rPr lang="uk-UA" dirty="0"/>
              <a:t>Розробка автоматичних тестів у ході розробки задачі</a:t>
            </a:r>
          </a:p>
          <a:p>
            <a:r>
              <a:rPr lang="uk-UA" dirty="0"/>
              <a:t>Підтримка і оптимізація існуючих автоматичних тестів</a:t>
            </a:r>
          </a:p>
          <a:p>
            <a:r>
              <a:rPr lang="uk-UA" dirty="0"/>
              <a:t>Підтримка потрібного рівня покриття тестами</a:t>
            </a:r>
          </a:p>
          <a:p>
            <a:r>
              <a:rPr lang="uk-UA" dirty="0" err="1"/>
              <a:t>Прототипування</a:t>
            </a:r>
            <a:r>
              <a:rPr lang="uk-UA" dirty="0"/>
              <a:t> систем та баз даних для тестових середовищ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7848DE-6D8A-47E5-8B71-6E146003A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40" y="326223"/>
            <a:ext cx="11487235" cy="565351"/>
          </a:xfrm>
          <a:prstGeom prst="rect">
            <a:avLst/>
          </a:prstGeom>
        </p:spPr>
        <p:txBody>
          <a:bodyPr/>
          <a:lstStyle/>
          <a:p>
            <a:r>
              <a:rPr lang="uk-UA" dirty="0"/>
              <a:t>спеціалізації. Задачі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90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124" end="17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34BFBF-2129-49BD-BA82-9D8D7DAF79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11399" y="1585929"/>
            <a:ext cx="2070666" cy="809897"/>
          </a:xfrm>
        </p:spPr>
        <p:txBody>
          <a:bodyPr/>
          <a:lstStyle/>
          <a:p>
            <a:r>
              <a:rPr lang="uk-UA" dirty="0"/>
              <a:t>Інженер інфраструктури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E408F7-E23D-4D96-B191-9EA9655D00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11399" y="2667008"/>
            <a:ext cx="1981200" cy="3124172"/>
          </a:xfrm>
        </p:spPr>
        <p:txBody>
          <a:bodyPr/>
          <a:lstStyle/>
          <a:p>
            <a:r>
              <a:rPr lang="uk-UA" dirty="0"/>
              <a:t>Налаштуванні і підтримка середовища виконання</a:t>
            </a:r>
          </a:p>
          <a:p>
            <a:r>
              <a:rPr lang="uk-UA" dirty="0"/>
              <a:t>Автоматизація збірки, перевірки та розгортання програм</a:t>
            </a:r>
          </a:p>
          <a:p>
            <a:r>
              <a:rPr lang="uk-UA" dirty="0" err="1"/>
              <a:t>Проєктування</a:t>
            </a:r>
            <a:r>
              <a:rPr lang="uk-UA" dirty="0"/>
              <a:t> інфраструктури (хмарні ресурси, фізичні сервери та </a:t>
            </a:r>
            <a:r>
              <a:rPr lang="uk-UA" dirty="0" err="1"/>
              <a:t>ін</a:t>
            </a:r>
            <a:r>
              <a:rPr lang="uk-UA" dirty="0"/>
              <a:t>)</a:t>
            </a:r>
          </a:p>
          <a:p>
            <a:r>
              <a:rPr lang="uk-UA" dirty="0"/>
              <a:t>Адаптація технологій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7848DE-6D8A-47E5-8B71-6E146003A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40" y="326223"/>
            <a:ext cx="11487235" cy="565351"/>
          </a:xfrm>
          <a:prstGeom prst="rect">
            <a:avLst/>
          </a:prstGeom>
        </p:spPr>
        <p:txBody>
          <a:bodyPr/>
          <a:lstStyle/>
          <a:p>
            <a:r>
              <a:rPr lang="uk-UA" dirty="0"/>
              <a:t>спеціалізації. Задачі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018A8-C74D-8555-A03B-3B49A226F52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6ABBC6-9BB7-A830-8587-ABD29A70F2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932D57A-EBE7-E2BF-2C0B-B862ADBCEC7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033151B-C54B-EA56-3A01-65CC284852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A029B96-2EF7-F7AE-63D7-8BE290A7A1C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5E313AB-4DEF-82B7-7138-611A337F4D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9078ABA-334A-19DA-5C73-D3C6BFB6A8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14B8CAD-0C3C-EF84-1890-04F5EC76C5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2655555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0495B-414A-1E44-0F65-4DFD2FAF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спеціалізації інженерів у команді.</a:t>
            </a:r>
            <a:br>
              <a:rPr lang="uk-UA" dirty="0"/>
            </a:br>
            <a:r>
              <a:rPr lang="uk-UA" dirty="0"/>
              <a:t>Плюси</a:t>
            </a:r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1637599862"/>
      </p:ext>
    </p:extLst>
  </p:cSld>
  <p:clrMapOvr>
    <a:masterClrMapping/>
  </p:clrMapOvr>
</p:sld>
</file>

<file path=ppt/theme/theme1.xml><?xml version="1.0" encoding="utf-8"?>
<a:theme xmlns:a="http://schemas.openxmlformats.org/drawingml/2006/main" name="4_DARK THEME">
  <a:themeElements>
    <a:clrScheme name="SoftServe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502C"/>
      </a:accent1>
      <a:accent2>
        <a:srgbClr val="00B756"/>
      </a:accent2>
      <a:accent3>
        <a:srgbClr val="76B340"/>
      </a:accent3>
      <a:accent4>
        <a:srgbClr val="00815C"/>
      </a:accent4>
      <a:accent5>
        <a:srgbClr val="C0D55D"/>
      </a:accent5>
      <a:accent6>
        <a:srgbClr val="A9D2FF"/>
      </a:accent6>
      <a:hlink>
        <a:srgbClr val="3EABFF"/>
      </a:hlink>
      <a:folHlink>
        <a:srgbClr val="4E5FAB"/>
      </a:folHlink>
    </a:clrScheme>
    <a:fontScheme name="Custom 1">
      <a:majorFont>
        <a:latin typeface="Proxima Nova Black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veal" id="{43060CC2-01C0-784A-B475-2CDC14881AC5}" vid="{AB24290F-FD13-4E4B-9B63-455C6CC190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EA2235D5E88145BF1C4547E2B18A06" ma:contentTypeVersion="2" ma:contentTypeDescription="Create a new document." ma:contentTypeScope="" ma:versionID="e5e2d9acb28777b587f1f6333fe75fc6">
  <xsd:schema xmlns:xsd="http://www.w3.org/2001/XMLSchema" xmlns:xs="http://www.w3.org/2001/XMLSchema" xmlns:p="http://schemas.microsoft.com/office/2006/metadata/properties" xmlns:ns2="8aa81e57-3ca5-41ca-b900-588daa88edda" targetNamespace="http://schemas.microsoft.com/office/2006/metadata/properties" ma:root="true" ma:fieldsID="c34df505a995abd31c3dc065d7310fc7" ns2:_="">
    <xsd:import namespace="8aa81e57-3ca5-41ca-b900-588daa88ed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a81e57-3ca5-41ca-b900-588daa88ed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7FA850-D43F-4BF0-AC38-FE000962EC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a81e57-3ca5-41ca-b900-588daa88ed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462FF2-5976-4D5D-BFD7-062CA7614F9B}">
  <ds:schemaRefs>
    <ds:schemaRef ds:uri="http://purl.org/dc/terms/"/>
    <ds:schemaRef ds:uri="bdf7754e-e3e0-4559-92f5-d0184a1b93fd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094ee7c0-1158-4db9-bf09-fd2e867596d6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7B5BCFE-F9F0-44A9-A62C-C73159D58C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4_DARK THEME</Template>
  <TotalTime>1560</TotalTime>
  <Words>693</Words>
  <Application>Microsoft Macintosh PowerPoint</Application>
  <PresentationFormat>Widescreen</PresentationFormat>
  <Paragraphs>178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Open Sans</vt:lpstr>
      <vt:lpstr>Proxima Nova Black</vt:lpstr>
      <vt:lpstr>Wingdings</vt:lpstr>
      <vt:lpstr>Arial</vt:lpstr>
      <vt:lpstr>4_DARK THEME</vt:lpstr>
      <vt:lpstr>напрямкирозвитку інженера</vt:lpstr>
      <vt:lpstr>ПЛАН</vt:lpstr>
      <vt:lpstr>ABOUTME</vt:lpstr>
      <vt:lpstr>спеціалізації інженерів у команді</vt:lpstr>
      <vt:lpstr>спеціалізації інженерів у команді</vt:lpstr>
      <vt:lpstr>спеціалізації інженерів у команді. Задачі</vt:lpstr>
      <vt:lpstr>спеціалізації. Задачі</vt:lpstr>
      <vt:lpstr>спеціалізації. Задачі</vt:lpstr>
      <vt:lpstr>спеціалізації інженерів у команді. Плюси</vt:lpstr>
      <vt:lpstr>спеціалізації. Плюси</vt:lpstr>
      <vt:lpstr>спеціалізації. Плюси</vt:lpstr>
      <vt:lpstr>спеціалізації інженерів у команді. Мінуси</vt:lpstr>
      <vt:lpstr>спеціалізації. Мінуси</vt:lpstr>
      <vt:lpstr>спеціалізації. Мінуси</vt:lpstr>
      <vt:lpstr>спеціалізації інженерів у команді. Технології</vt:lpstr>
      <vt:lpstr>спеціалізації. Технології</vt:lpstr>
      <vt:lpstr>спеціалізації. Технології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напрямкирозвитку інженера</dc:title>
  <dc:creator>Serhii Voronin</dc:creator>
  <cp:lastModifiedBy>Serhii Voronin</cp:lastModifiedBy>
  <cp:revision>6</cp:revision>
  <dcterms:created xsi:type="dcterms:W3CDTF">2023-04-22T15:19:21Z</dcterms:created>
  <dcterms:modified xsi:type="dcterms:W3CDTF">2023-04-23T17:19:29Z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0x01010081EA2235D5E88145BF1C4547E2B18A06</vt:lpwstr>
  </property>
  <property fmtid="{D5CDD505-2E9C-101B-9397-08002B2CF9AE}" pid="3" name="MediaServiceImageTags">
    <vt:lpwstr/>
  </property>
</Properties>
</file>